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8" r:id="rId3"/>
    <p:sldId id="260" r:id="rId4"/>
    <p:sldId id="257" r:id="rId5"/>
    <p:sldId id="263" r:id="rId6"/>
    <p:sldId id="259" r:id="rId7"/>
    <p:sldId id="267" r:id="rId8"/>
    <p:sldId id="268" r:id="rId9"/>
    <p:sldId id="269" r:id="rId10"/>
    <p:sldId id="262" r:id="rId11"/>
    <p:sldId id="265" r:id="rId12"/>
  </p:sldIdLst>
  <p:sldSz cx="18288000" cy="10287000"/>
  <p:notesSz cx="6858000" cy="9144000"/>
  <p:embeddedFontLst>
    <p:embeddedFont>
      <p:font typeface="Amsterdam Four" panose="020B0604020202020204" charset="0"/>
      <p:regular r:id="rId13"/>
    </p:embeddedFont>
    <p:embeddedFont>
      <p:font typeface="ITC Franklin Gothic LT" panose="020B0604020202020204" charset="0"/>
      <p:regular r:id="rId14"/>
    </p:embeddedFont>
    <p:embeddedFont>
      <p:font typeface="ITC Franklin Gothic LT Semi-Bold" panose="020B0604020202020204" charset="0"/>
      <p:regular r:id="rId15"/>
    </p:embeddedFont>
    <p:embeddedFont>
      <p:font typeface="League Gothic" panose="020B0604020202020204" charset="0"/>
      <p:regular r:id="rId1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66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4" d="100"/>
          <a:sy n="54" d="100"/>
        </p:scale>
        <p:origin x="754" y="12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5/29/2024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5/29/2024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5/29/2024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5/29/2024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24.svg"/><Relationship Id="rId7" Type="http://schemas.openxmlformats.org/officeDocument/2006/relationships/image" Target="../media/image4.svg"/><Relationship Id="rId2"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1.png"/><Relationship Id="rId9" Type="http://schemas.openxmlformats.org/officeDocument/2006/relationships/image" Target="../media/image12.svg"/></Relationships>
</file>

<file path=ppt/slides/_rels/slide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4.sv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4.png"/><Relationship Id="rId3" Type="http://schemas.openxmlformats.org/officeDocument/2006/relationships/image" Target="../media/image8.svg"/><Relationship Id="rId7" Type="http://schemas.openxmlformats.org/officeDocument/2006/relationships/image" Target="../media/image2.svg"/><Relationship Id="rId12" Type="http://schemas.openxmlformats.org/officeDocument/2006/relationships/image" Target="../media/image13.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png"/><Relationship Id="rId11" Type="http://schemas.openxmlformats.org/officeDocument/2006/relationships/image" Target="../media/image4.svg"/><Relationship Id="rId5" Type="http://schemas.openxmlformats.org/officeDocument/2006/relationships/image" Target="../media/image10.svg"/><Relationship Id="rId10" Type="http://schemas.openxmlformats.org/officeDocument/2006/relationships/image" Target="../media/image3.png"/><Relationship Id="rId4" Type="http://schemas.openxmlformats.org/officeDocument/2006/relationships/image" Target="../media/image9.png"/><Relationship Id="rId9" Type="http://schemas.openxmlformats.org/officeDocument/2006/relationships/image" Target="../media/image12.svg"/></Relationships>
</file>

<file path=ppt/slides/_rels/slide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16.svg"/><Relationship Id="rId7" Type="http://schemas.openxmlformats.org/officeDocument/2006/relationships/image" Target="../media/image4.sv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1.png"/><Relationship Id="rId9" Type="http://schemas.openxmlformats.org/officeDocument/2006/relationships/image" Target="../media/image12.svg"/></Relationships>
</file>

<file path=ppt/slides/_rels/slide5.xml.rels><?xml version="1.0" encoding="UTF-8" standalone="yes"?>
<Relationships xmlns="http://schemas.openxmlformats.org/package/2006/relationships"><Relationship Id="rId3" Type="http://schemas.openxmlformats.org/officeDocument/2006/relationships/image" Target="../media/image18.svg"/><Relationship Id="rId7" Type="http://schemas.openxmlformats.org/officeDocument/2006/relationships/image" Target="../media/image4.sv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9.jpg"/><Relationship Id="rId5" Type="http://schemas.openxmlformats.org/officeDocument/2006/relationships/image" Target="../media/image12.sv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2.sv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12.sv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12.sv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7EF"/>
        </a:solidFill>
        <a:effectLst/>
      </p:bgPr>
    </p:bg>
    <p:spTree>
      <p:nvGrpSpPr>
        <p:cNvPr id="1" name=""/>
        <p:cNvGrpSpPr/>
        <p:nvPr/>
      </p:nvGrpSpPr>
      <p:grpSpPr>
        <a:xfrm>
          <a:off x="0" y="0"/>
          <a:ext cx="0" cy="0"/>
          <a:chOff x="0" y="0"/>
          <a:chExt cx="0" cy="0"/>
        </a:xfrm>
      </p:grpSpPr>
      <p:grpSp>
        <p:nvGrpSpPr>
          <p:cNvPr id="2" name="Group 2"/>
          <p:cNvGrpSpPr/>
          <p:nvPr/>
        </p:nvGrpSpPr>
        <p:grpSpPr>
          <a:xfrm>
            <a:off x="4917956" y="5085847"/>
            <a:ext cx="3827651" cy="3827651"/>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DAFA8">
                <a:alpha val="40000"/>
              </a:srgbClr>
            </a:solidFill>
          </p:spPr>
        </p:sp>
        <p:sp>
          <p:nvSpPr>
            <p:cNvPr id="4" name="TextBox 4"/>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714039" y="1672355"/>
            <a:ext cx="3389171" cy="3389171"/>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DAFA8">
                <a:alpha val="40000"/>
              </a:srgbClr>
            </a:solidFill>
          </p:spPr>
        </p:sp>
        <p:sp>
          <p:nvSpPr>
            <p:cNvPr id="7" name="TextBox 7"/>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004805" y="4038431"/>
            <a:ext cx="2094831" cy="2094831"/>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6A160">
                <a:alpha val="40000"/>
              </a:srgbClr>
            </a:solidFill>
          </p:spPr>
        </p:sp>
        <p:sp>
          <p:nvSpPr>
            <p:cNvPr id="10" name="TextBox 10"/>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5784365" y="2991016"/>
            <a:ext cx="2094831" cy="2094831"/>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6A160">
                <a:alpha val="40000"/>
              </a:srgbClr>
            </a:solidFill>
          </p:spPr>
        </p:sp>
        <p:sp>
          <p:nvSpPr>
            <p:cNvPr id="13" name="TextBox 13"/>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15" name="Group 15"/>
          <p:cNvGrpSpPr/>
          <p:nvPr/>
        </p:nvGrpSpPr>
        <p:grpSpPr>
          <a:xfrm>
            <a:off x="-169089" y="-75306"/>
            <a:ext cx="19403020" cy="1779782"/>
            <a:chOff x="0" y="0"/>
            <a:chExt cx="5110260" cy="468749"/>
          </a:xfrm>
        </p:grpSpPr>
        <p:sp>
          <p:nvSpPr>
            <p:cNvPr id="16" name="Freeform 16"/>
            <p:cNvSpPr/>
            <p:nvPr/>
          </p:nvSpPr>
          <p:spPr>
            <a:xfrm>
              <a:off x="0" y="0"/>
              <a:ext cx="5110261" cy="468749"/>
            </a:xfrm>
            <a:custGeom>
              <a:avLst/>
              <a:gdLst/>
              <a:ahLst/>
              <a:cxnLst/>
              <a:rect l="l" t="t" r="r" b="b"/>
              <a:pathLst>
                <a:path w="5110261" h="468749">
                  <a:moveTo>
                    <a:pt x="0" y="0"/>
                  </a:moveTo>
                  <a:lnTo>
                    <a:pt x="5110261" y="0"/>
                  </a:lnTo>
                  <a:lnTo>
                    <a:pt x="5110261" y="468749"/>
                  </a:lnTo>
                  <a:lnTo>
                    <a:pt x="0" y="468749"/>
                  </a:lnTo>
                  <a:close/>
                </a:path>
              </a:pathLst>
            </a:custGeom>
            <a:solidFill>
              <a:srgbClr val="8DAFA8"/>
            </a:solidFill>
          </p:spPr>
        </p:sp>
        <p:sp>
          <p:nvSpPr>
            <p:cNvPr id="17" name="TextBox 17"/>
            <p:cNvSpPr txBox="1"/>
            <p:nvPr/>
          </p:nvSpPr>
          <p:spPr>
            <a:xfrm>
              <a:off x="0" y="-47625"/>
              <a:ext cx="5110260" cy="516374"/>
            </a:xfrm>
            <a:prstGeom prst="rect">
              <a:avLst/>
            </a:prstGeom>
          </p:spPr>
          <p:txBody>
            <a:bodyPr lIns="50800" tIns="50800" rIns="50800" bIns="50800" rtlCol="0" anchor="ctr"/>
            <a:lstStyle/>
            <a:p>
              <a:pPr algn="ctr">
                <a:lnSpc>
                  <a:spcPts val="2659"/>
                </a:lnSpc>
              </a:pPr>
              <a:endParaRPr/>
            </a:p>
          </p:txBody>
        </p:sp>
      </p:grpSp>
      <p:grpSp>
        <p:nvGrpSpPr>
          <p:cNvPr id="18" name="Group 18"/>
          <p:cNvGrpSpPr/>
          <p:nvPr/>
        </p:nvGrpSpPr>
        <p:grpSpPr>
          <a:xfrm>
            <a:off x="-557510" y="9397109"/>
            <a:ext cx="19403020" cy="1779782"/>
            <a:chOff x="0" y="0"/>
            <a:chExt cx="5110260" cy="468749"/>
          </a:xfrm>
        </p:grpSpPr>
        <p:sp>
          <p:nvSpPr>
            <p:cNvPr id="19" name="Freeform 19"/>
            <p:cNvSpPr/>
            <p:nvPr/>
          </p:nvSpPr>
          <p:spPr>
            <a:xfrm>
              <a:off x="0" y="0"/>
              <a:ext cx="5110261" cy="468749"/>
            </a:xfrm>
            <a:custGeom>
              <a:avLst/>
              <a:gdLst/>
              <a:ahLst/>
              <a:cxnLst/>
              <a:rect l="l" t="t" r="r" b="b"/>
              <a:pathLst>
                <a:path w="5110261" h="468749">
                  <a:moveTo>
                    <a:pt x="0" y="0"/>
                  </a:moveTo>
                  <a:lnTo>
                    <a:pt x="5110261" y="0"/>
                  </a:lnTo>
                  <a:lnTo>
                    <a:pt x="5110261" y="468749"/>
                  </a:lnTo>
                  <a:lnTo>
                    <a:pt x="0" y="468749"/>
                  </a:lnTo>
                  <a:close/>
                </a:path>
              </a:pathLst>
            </a:custGeom>
            <a:solidFill>
              <a:srgbClr val="8DAFA8"/>
            </a:solidFill>
          </p:spPr>
        </p:sp>
        <p:sp>
          <p:nvSpPr>
            <p:cNvPr id="20" name="TextBox 20"/>
            <p:cNvSpPr txBox="1"/>
            <p:nvPr/>
          </p:nvSpPr>
          <p:spPr>
            <a:xfrm>
              <a:off x="0" y="-47625"/>
              <a:ext cx="5110260" cy="516374"/>
            </a:xfrm>
            <a:prstGeom prst="rect">
              <a:avLst/>
            </a:prstGeom>
          </p:spPr>
          <p:txBody>
            <a:bodyPr lIns="50800" tIns="50800" rIns="50800" bIns="50800" rtlCol="0" anchor="ctr"/>
            <a:lstStyle/>
            <a:p>
              <a:pPr algn="ctr">
                <a:lnSpc>
                  <a:spcPts val="2659"/>
                </a:lnSpc>
              </a:pPr>
              <a:endParaRPr/>
            </a:p>
          </p:txBody>
        </p:sp>
      </p:grpSp>
      <p:grpSp>
        <p:nvGrpSpPr>
          <p:cNvPr id="21" name="Group 21"/>
          <p:cNvGrpSpPr/>
          <p:nvPr/>
        </p:nvGrpSpPr>
        <p:grpSpPr>
          <a:xfrm>
            <a:off x="10879984" y="2484712"/>
            <a:ext cx="6403211" cy="5638800"/>
            <a:chOff x="0" y="-47625"/>
            <a:chExt cx="1104806" cy="191815"/>
          </a:xfrm>
        </p:grpSpPr>
        <p:sp>
          <p:nvSpPr>
            <p:cNvPr id="22" name="Freeform 22"/>
            <p:cNvSpPr/>
            <p:nvPr/>
          </p:nvSpPr>
          <p:spPr>
            <a:xfrm>
              <a:off x="0" y="0"/>
              <a:ext cx="1104806" cy="144190"/>
            </a:xfrm>
            <a:custGeom>
              <a:avLst/>
              <a:gdLst/>
              <a:ahLst/>
              <a:cxnLst/>
              <a:rect l="l" t="t" r="r" b="b"/>
              <a:pathLst>
                <a:path w="1104806" h="144190">
                  <a:moveTo>
                    <a:pt x="29474" y="0"/>
                  </a:moveTo>
                  <a:lnTo>
                    <a:pt x="1075332" y="0"/>
                  </a:lnTo>
                  <a:cubicBezTo>
                    <a:pt x="1083149" y="0"/>
                    <a:pt x="1090646" y="3105"/>
                    <a:pt x="1096174" y="8633"/>
                  </a:cubicBezTo>
                  <a:cubicBezTo>
                    <a:pt x="1101701" y="14160"/>
                    <a:pt x="1104806" y="21657"/>
                    <a:pt x="1104806" y="29474"/>
                  </a:cubicBezTo>
                  <a:lnTo>
                    <a:pt x="1104806" y="114716"/>
                  </a:lnTo>
                  <a:cubicBezTo>
                    <a:pt x="1104806" y="122533"/>
                    <a:pt x="1101701" y="130030"/>
                    <a:pt x="1096174" y="135557"/>
                  </a:cubicBezTo>
                  <a:cubicBezTo>
                    <a:pt x="1090646" y="141085"/>
                    <a:pt x="1083149" y="144190"/>
                    <a:pt x="1075332" y="144190"/>
                  </a:cubicBezTo>
                  <a:lnTo>
                    <a:pt x="29474" y="144190"/>
                  </a:lnTo>
                  <a:cubicBezTo>
                    <a:pt x="21657" y="144190"/>
                    <a:pt x="14160" y="141085"/>
                    <a:pt x="8633" y="135557"/>
                  </a:cubicBezTo>
                  <a:cubicBezTo>
                    <a:pt x="3105" y="130030"/>
                    <a:pt x="0" y="122533"/>
                    <a:pt x="0" y="114716"/>
                  </a:cubicBezTo>
                  <a:lnTo>
                    <a:pt x="0" y="29474"/>
                  </a:lnTo>
                  <a:cubicBezTo>
                    <a:pt x="0" y="21657"/>
                    <a:pt x="3105" y="14160"/>
                    <a:pt x="8633" y="8633"/>
                  </a:cubicBezTo>
                  <a:cubicBezTo>
                    <a:pt x="14160" y="3105"/>
                    <a:pt x="21657" y="0"/>
                    <a:pt x="29474" y="0"/>
                  </a:cubicBezTo>
                  <a:close/>
                </a:path>
              </a:pathLst>
            </a:custGeom>
            <a:solidFill>
              <a:srgbClr val="FFEFD4"/>
            </a:solidFill>
          </p:spPr>
          <p:txBody>
            <a:bodyPr/>
            <a:lstStyle/>
            <a:p>
              <a:endParaRPr lang="en-IN" dirty="0"/>
            </a:p>
          </p:txBody>
        </p:sp>
        <p:sp>
          <p:nvSpPr>
            <p:cNvPr id="23" name="TextBox 23"/>
            <p:cNvSpPr txBox="1"/>
            <p:nvPr/>
          </p:nvSpPr>
          <p:spPr>
            <a:xfrm>
              <a:off x="0" y="-47625"/>
              <a:ext cx="1104806" cy="191815"/>
            </a:xfrm>
            <a:prstGeom prst="rect">
              <a:avLst/>
            </a:prstGeom>
          </p:spPr>
          <p:txBody>
            <a:bodyPr lIns="50800" tIns="50800" rIns="50800" bIns="50800" rtlCol="0" anchor="ctr"/>
            <a:lstStyle/>
            <a:p>
              <a:pPr algn="r">
                <a:lnSpc>
                  <a:spcPts val="2659"/>
                </a:lnSpc>
              </a:pPr>
              <a:endParaRPr/>
            </a:p>
          </p:txBody>
        </p:sp>
      </p:grpSp>
      <p:sp>
        <p:nvSpPr>
          <p:cNvPr id="24" name="Freeform 24"/>
          <p:cNvSpPr/>
          <p:nvPr/>
        </p:nvSpPr>
        <p:spPr>
          <a:xfrm rot="1627902">
            <a:off x="6335051" y="2326537"/>
            <a:ext cx="2254244" cy="971374"/>
          </a:xfrm>
          <a:custGeom>
            <a:avLst/>
            <a:gdLst/>
            <a:ahLst/>
            <a:cxnLst/>
            <a:rect l="l" t="t" r="r" b="b"/>
            <a:pathLst>
              <a:path w="2254244" h="971374">
                <a:moveTo>
                  <a:pt x="0" y="0"/>
                </a:moveTo>
                <a:lnTo>
                  <a:pt x="2254244" y="0"/>
                </a:lnTo>
                <a:lnTo>
                  <a:pt x="2254244" y="971375"/>
                </a:lnTo>
                <a:lnTo>
                  <a:pt x="0" y="97137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5" name="Freeform 25"/>
          <p:cNvSpPr/>
          <p:nvPr/>
        </p:nvSpPr>
        <p:spPr>
          <a:xfrm rot="1627902" flipV="1">
            <a:off x="747928" y="7642829"/>
            <a:ext cx="2254244" cy="971374"/>
          </a:xfrm>
          <a:custGeom>
            <a:avLst/>
            <a:gdLst/>
            <a:ahLst/>
            <a:cxnLst/>
            <a:rect l="l" t="t" r="r" b="b"/>
            <a:pathLst>
              <a:path w="2254244" h="971374">
                <a:moveTo>
                  <a:pt x="0" y="971374"/>
                </a:moveTo>
                <a:lnTo>
                  <a:pt x="2254244" y="971374"/>
                </a:lnTo>
                <a:lnTo>
                  <a:pt x="2254244" y="0"/>
                </a:lnTo>
                <a:lnTo>
                  <a:pt x="0" y="0"/>
                </a:lnTo>
                <a:lnTo>
                  <a:pt x="0" y="971374"/>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6" name="Freeform 26"/>
          <p:cNvSpPr/>
          <p:nvPr/>
        </p:nvSpPr>
        <p:spPr>
          <a:xfrm>
            <a:off x="824566" y="6133262"/>
            <a:ext cx="632667" cy="675664"/>
          </a:xfrm>
          <a:custGeom>
            <a:avLst/>
            <a:gdLst/>
            <a:ahLst/>
            <a:cxnLst/>
            <a:rect l="l" t="t" r="r" b="b"/>
            <a:pathLst>
              <a:path w="632667" h="675664">
                <a:moveTo>
                  <a:pt x="0" y="0"/>
                </a:moveTo>
                <a:lnTo>
                  <a:pt x="632667" y="0"/>
                </a:lnTo>
                <a:lnTo>
                  <a:pt x="632667" y="675664"/>
                </a:lnTo>
                <a:lnTo>
                  <a:pt x="0" y="67566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31" name="Freeform 31"/>
          <p:cNvSpPr/>
          <p:nvPr/>
        </p:nvSpPr>
        <p:spPr>
          <a:xfrm flipH="1">
            <a:off x="8872295" y="5620762"/>
            <a:ext cx="1320252" cy="1409978"/>
          </a:xfrm>
          <a:custGeom>
            <a:avLst/>
            <a:gdLst/>
            <a:ahLst/>
            <a:cxnLst/>
            <a:rect l="l" t="t" r="r" b="b"/>
            <a:pathLst>
              <a:path w="1320252" h="1409978">
                <a:moveTo>
                  <a:pt x="1320252" y="0"/>
                </a:moveTo>
                <a:lnTo>
                  <a:pt x="0" y="0"/>
                </a:lnTo>
                <a:lnTo>
                  <a:pt x="0" y="1409978"/>
                </a:lnTo>
                <a:lnTo>
                  <a:pt x="1320252" y="1409978"/>
                </a:lnTo>
                <a:lnTo>
                  <a:pt x="1320252" y="0"/>
                </a:lnTo>
                <a:close/>
              </a:path>
            </a:pathLst>
          </a:custGeom>
          <a:blipFill>
            <a:blip r:embed="rId4">
              <a:extLst>
                <a:ext uri="{96DAC541-7B7A-43D3-8B79-37D633B846F1}">
                  <asvg:svgBlip xmlns:asvg="http://schemas.microsoft.com/office/drawing/2016/SVG/main" r:embed="rId5"/>
                </a:ext>
              </a:extLst>
            </a:blip>
            <a:stretch>
              <a:fillRect/>
            </a:stretch>
          </a:blipFill>
        </p:spPr>
      </p:sp>
      <p:pic>
        <p:nvPicPr>
          <p:cNvPr id="34" name="Picture 33">
            <a:extLst>
              <a:ext uri="{FF2B5EF4-FFF2-40B4-BE49-F238E27FC236}">
                <a16:creationId xmlns:a16="http://schemas.microsoft.com/office/drawing/2014/main" id="{21B6112F-8DCE-D655-C172-746BDC3A052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53604" y="2444196"/>
            <a:ext cx="8628761" cy="6701330"/>
          </a:xfrm>
          <a:prstGeom prst="rect">
            <a:avLst/>
          </a:prstGeom>
        </p:spPr>
      </p:pic>
      <p:sp>
        <p:nvSpPr>
          <p:cNvPr id="37" name="TextBox 27">
            <a:extLst>
              <a:ext uri="{FF2B5EF4-FFF2-40B4-BE49-F238E27FC236}">
                <a16:creationId xmlns:a16="http://schemas.microsoft.com/office/drawing/2014/main" id="{0F466BD1-8544-BFB9-781A-EB3D9B98E9DA}"/>
              </a:ext>
            </a:extLst>
          </p:cNvPr>
          <p:cNvSpPr txBox="1"/>
          <p:nvPr/>
        </p:nvSpPr>
        <p:spPr>
          <a:xfrm>
            <a:off x="10890166" y="3496303"/>
            <a:ext cx="6038031" cy="4062651"/>
          </a:xfrm>
          <a:prstGeom prst="rect">
            <a:avLst/>
          </a:prstGeom>
        </p:spPr>
        <p:txBody>
          <a:bodyPr wrap="square" lIns="0" tIns="0" rIns="0" bIns="0" rtlCol="0" anchor="t">
            <a:spAutoFit/>
          </a:bodyPr>
          <a:lstStyle/>
          <a:p>
            <a:pPr algn="ctr">
              <a:spcBef>
                <a:spcPct val="0"/>
              </a:spcBef>
            </a:pPr>
            <a:r>
              <a:rPr lang="en-US" sz="8800" spc="600" dirty="0">
                <a:solidFill>
                  <a:srgbClr val="8F6234"/>
                </a:solidFill>
                <a:latin typeface="League Gothic"/>
              </a:rPr>
              <a:t>EMPLOYEE </a:t>
            </a:r>
          </a:p>
          <a:p>
            <a:pPr algn="ctr">
              <a:spcBef>
                <a:spcPct val="0"/>
              </a:spcBef>
            </a:pPr>
            <a:r>
              <a:rPr lang="en-US" sz="8800" spc="600" dirty="0">
                <a:solidFill>
                  <a:srgbClr val="8F6234"/>
                </a:solidFill>
                <a:latin typeface="League Gothic"/>
              </a:rPr>
              <a:t>ATTRITION</a:t>
            </a:r>
          </a:p>
          <a:p>
            <a:pPr algn="ctr">
              <a:spcBef>
                <a:spcPct val="0"/>
              </a:spcBef>
            </a:pPr>
            <a:r>
              <a:rPr lang="en-US" sz="8800" spc="600" dirty="0">
                <a:solidFill>
                  <a:srgbClr val="8F6234"/>
                </a:solidFill>
                <a:latin typeface="League Gothic"/>
              </a:rPr>
              <a:t> ANALYSIS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7EF"/>
        </a:solidFill>
        <a:effectLst/>
      </p:bgPr>
    </p:bg>
    <p:spTree>
      <p:nvGrpSpPr>
        <p:cNvPr id="1" name=""/>
        <p:cNvGrpSpPr/>
        <p:nvPr/>
      </p:nvGrpSpPr>
      <p:grpSpPr>
        <a:xfrm>
          <a:off x="0" y="0"/>
          <a:ext cx="0" cy="0"/>
          <a:chOff x="0" y="0"/>
          <a:chExt cx="0" cy="0"/>
        </a:xfrm>
      </p:grpSpPr>
      <p:grpSp>
        <p:nvGrpSpPr>
          <p:cNvPr id="2" name="Group 2"/>
          <p:cNvGrpSpPr/>
          <p:nvPr/>
        </p:nvGrpSpPr>
        <p:grpSpPr>
          <a:xfrm>
            <a:off x="-557510" y="9053545"/>
            <a:ext cx="19403020" cy="2466909"/>
            <a:chOff x="0" y="0"/>
            <a:chExt cx="5110260" cy="649721"/>
          </a:xfrm>
        </p:grpSpPr>
        <p:sp>
          <p:nvSpPr>
            <p:cNvPr id="3" name="Freeform 3"/>
            <p:cNvSpPr/>
            <p:nvPr/>
          </p:nvSpPr>
          <p:spPr>
            <a:xfrm>
              <a:off x="0" y="0"/>
              <a:ext cx="5110261" cy="649721"/>
            </a:xfrm>
            <a:custGeom>
              <a:avLst/>
              <a:gdLst/>
              <a:ahLst/>
              <a:cxnLst/>
              <a:rect l="l" t="t" r="r" b="b"/>
              <a:pathLst>
                <a:path w="5110261" h="649721">
                  <a:moveTo>
                    <a:pt x="0" y="0"/>
                  </a:moveTo>
                  <a:lnTo>
                    <a:pt x="5110261" y="0"/>
                  </a:lnTo>
                  <a:lnTo>
                    <a:pt x="5110261" y="649721"/>
                  </a:lnTo>
                  <a:lnTo>
                    <a:pt x="0" y="649721"/>
                  </a:lnTo>
                  <a:close/>
                </a:path>
              </a:pathLst>
            </a:custGeom>
            <a:solidFill>
              <a:srgbClr val="8DAFA8"/>
            </a:solidFill>
          </p:spPr>
        </p:sp>
        <p:sp>
          <p:nvSpPr>
            <p:cNvPr id="4" name="TextBox 4"/>
            <p:cNvSpPr txBox="1"/>
            <p:nvPr/>
          </p:nvSpPr>
          <p:spPr>
            <a:xfrm>
              <a:off x="0" y="-47625"/>
              <a:ext cx="5110260" cy="697346"/>
            </a:xfrm>
            <a:prstGeom prst="rect">
              <a:avLst/>
            </a:prstGeom>
          </p:spPr>
          <p:txBody>
            <a:bodyPr lIns="50800" tIns="50800" rIns="50800" bIns="50800" rtlCol="0" anchor="ctr"/>
            <a:lstStyle/>
            <a:p>
              <a:pPr algn="ctr">
                <a:lnSpc>
                  <a:spcPts val="2659"/>
                </a:lnSpc>
              </a:pPr>
              <a:endParaRPr/>
            </a:p>
          </p:txBody>
        </p:sp>
      </p:grpSp>
      <p:sp>
        <p:nvSpPr>
          <p:cNvPr id="10" name="TextBox 10"/>
          <p:cNvSpPr txBox="1"/>
          <p:nvPr/>
        </p:nvSpPr>
        <p:spPr>
          <a:xfrm>
            <a:off x="15091245" y="8438256"/>
            <a:ext cx="2502845" cy="429240"/>
          </a:xfrm>
          <a:prstGeom prst="rect">
            <a:avLst/>
          </a:prstGeom>
        </p:spPr>
        <p:txBody>
          <a:bodyPr lIns="50800" tIns="50800" rIns="50800" bIns="50800" rtlCol="0" anchor="ctr"/>
          <a:lstStyle/>
          <a:p>
            <a:pPr algn="ctr">
              <a:lnSpc>
                <a:spcPts val="2659"/>
              </a:lnSpc>
            </a:pPr>
            <a:endParaRPr/>
          </a:p>
        </p:txBody>
      </p:sp>
      <p:sp>
        <p:nvSpPr>
          <p:cNvPr id="11" name="AutoShape 11"/>
          <p:cNvSpPr/>
          <p:nvPr/>
        </p:nvSpPr>
        <p:spPr>
          <a:xfrm flipV="1">
            <a:off x="3863119" y="9510252"/>
            <a:ext cx="10561761" cy="0"/>
          </a:xfrm>
          <a:prstGeom prst="line">
            <a:avLst/>
          </a:prstGeom>
          <a:ln w="47625" cap="rnd">
            <a:solidFill>
              <a:srgbClr val="FFEFD4"/>
            </a:solidFill>
            <a:prstDash val="lgDash"/>
            <a:headEnd type="oval" w="lg" len="lg"/>
            <a:tailEnd type="oval" w="lg" len="lg"/>
          </a:ln>
        </p:spPr>
      </p:sp>
      <p:sp>
        <p:nvSpPr>
          <p:cNvPr id="27" name="TextBox 27"/>
          <p:cNvSpPr txBox="1"/>
          <p:nvPr/>
        </p:nvSpPr>
        <p:spPr>
          <a:xfrm>
            <a:off x="457200" y="425051"/>
            <a:ext cx="16230600" cy="1354217"/>
          </a:xfrm>
          <a:prstGeom prst="rect">
            <a:avLst/>
          </a:prstGeom>
        </p:spPr>
        <p:txBody>
          <a:bodyPr lIns="0" tIns="0" rIns="0" bIns="0" rtlCol="0" anchor="t">
            <a:spAutoFit/>
          </a:bodyPr>
          <a:lstStyle/>
          <a:p>
            <a:pPr algn="ctr">
              <a:spcBef>
                <a:spcPct val="0"/>
              </a:spcBef>
            </a:pPr>
            <a:r>
              <a:rPr lang="en-US" sz="8800" dirty="0">
                <a:solidFill>
                  <a:srgbClr val="8F6234"/>
                </a:solidFill>
                <a:latin typeface="League Gothic"/>
              </a:rPr>
              <a:t>Conclusion &amp; Suggestions</a:t>
            </a:r>
          </a:p>
        </p:txBody>
      </p:sp>
      <p:sp>
        <p:nvSpPr>
          <p:cNvPr id="30" name="Freeform 30"/>
          <p:cNvSpPr/>
          <p:nvPr/>
        </p:nvSpPr>
        <p:spPr>
          <a:xfrm rot="-2166887">
            <a:off x="3575287" y="177682"/>
            <a:ext cx="1790645" cy="677143"/>
          </a:xfrm>
          <a:custGeom>
            <a:avLst/>
            <a:gdLst/>
            <a:ahLst/>
            <a:cxnLst/>
            <a:rect l="l" t="t" r="r" b="b"/>
            <a:pathLst>
              <a:path w="2254244" h="971374">
                <a:moveTo>
                  <a:pt x="0" y="0"/>
                </a:moveTo>
                <a:lnTo>
                  <a:pt x="2254244" y="0"/>
                </a:lnTo>
                <a:lnTo>
                  <a:pt x="2254244" y="971375"/>
                </a:lnTo>
                <a:lnTo>
                  <a:pt x="0" y="97137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dirty="0"/>
          </a:p>
        </p:txBody>
      </p:sp>
      <p:sp>
        <p:nvSpPr>
          <p:cNvPr id="31" name="Freeform 31"/>
          <p:cNvSpPr/>
          <p:nvPr/>
        </p:nvSpPr>
        <p:spPr>
          <a:xfrm flipH="1">
            <a:off x="17754600" y="205114"/>
            <a:ext cx="814201" cy="869535"/>
          </a:xfrm>
          <a:custGeom>
            <a:avLst/>
            <a:gdLst/>
            <a:ahLst/>
            <a:cxnLst/>
            <a:rect l="l" t="t" r="r" b="b"/>
            <a:pathLst>
              <a:path w="814201" h="869535">
                <a:moveTo>
                  <a:pt x="814201" y="0"/>
                </a:moveTo>
                <a:lnTo>
                  <a:pt x="0" y="0"/>
                </a:lnTo>
                <a:lnTo>
                  <a:pt x="0" y="869535"/>
                </a:lnTo>
                <a:lnTo>
                  <a:pt x="814201" y="869535"/>
                </a:lnTo>
                <a:lnTo>
                  <a:pt x="814201"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33" name="TextBox 61">
            <a:extLst>
              <a:ext uri="{FF2B5EF4-FFF2-40B4-BE49-F238E27FC236}">
                <a16:creationId xmlns:a16="http://schemas.microsoft.com/office/drawing/2014/main" id="{4BF320E8-2E69-6056-A988-3EB9285110DD}"/>
              </a:ext>
            </a:extLst>
          </p:cNvPr>
          <p:cNvSpPr txBox="1"/>
          <p:nvPr/>
        </p:nvSpPr>
        <p:spPr>
          <a:xfrm>
            <a:off x="685800" y="2123614"/>
            <a:ext cx="8305799" cy="7386638"/>
          </a:xfrm>
          <a:prstGeom prst="rect">
            <a:avLst/>
          </a:prstGeom>
        </p:spPr>
        <p:txBody>
          <a:bodyPr wrap="square" lIns="0" tIns="0" rIns="0" bIns="0" rtlCol="0" anchor="t">
            <a:spAutoFit/>
          </a:bodyPr>
          <a:lstStyle/>
          <a:p>
            <a:pPr marL="342900" indent="-342900" algn="l" fontAlgn="base">
              <a:buFont typeface="Wingdings" panose="05000000000000000000" pitchFamily="2" charset="2"/>
              <a:buChar char="q"/>
            </a:pPr>
            <a:r>
              <a:rPr lang="en-US" sz="2400" b="1" dirty="0"/>
              <a:t> T</a:t>
            </a:r>
            <a:r>
              <a:rPr lang="en-US" sz="2400" b="1" i="0" dirty="0">
                <a:effectLst/>
              </a:rPr>
              <a:t>he maximum attrition is taking place among employees in the age group of 25-34 years</a:t>
            </a:r>
            <a:r>
              <a:rPr lang="en-US" sz="2400" b="1" dirty="0"/>
              <a:t> .</a:t>
            </a:r>
          </a:p>
          <a:p>
            <a:pPr marL="342900" indent="-342900" algn="l" fontAlgn="base">
              <a:buFont typeface="Wingdings" panose="05000000000000000000" pitchFamily="2" charset="2"/>
              <a:buChar char="q"/>
            </a:pPr>
            <a:endParaRPr lang="en-US" sz="2400" b="1" dirty="0"/>
          </a:p>
          <a:p>
            <a:pPr lvl="1" fontAlgn="base"/>
            <a:r>
              <a:rPr lang="en-US" sz="2400" dirty="0"/>
              <a:t>These are </a:t>
            </a:r>
            <a:r>
              <a:rPr lang="en-US" sz="2400" i="0" dirty="0">
                <a:effectLst/>
              </a:rPr>
              <a:t>the segment of employees who are most likely to switch jobs are those with experience between 2-4 years.</a:t>
            </a:r>
          </a:p>
          <a:p>
            <a:pPr lvl="1" fontAlgn="base"/>
            <a:endParaRPr lang="en-US" sz="2400" i="0" dirty="0">
              <a:effectLst/>
            </a:endParaRPr>
          </a:p>
          <a:p>
            <a:pPr algn="l" fontAlgn="base"/>
            <a:r>
              <a:rPr lang="en-US" sz="2400" dirty="0"/>
              <a:t>     </a:t>
            </a:r>
            <a:r>
              <a:rPr lang="en-US" sz="2400" b="1" u="sng" dirty="0"/>
              <a:t>Ways to reduce this attrition:-</a:t>
            </a:r>
          </a:p>
          <a:p>
            <a:pPr marL="800100" lvl="1" indent="-342900" fontAlgn="base">
              <a:buFont typeface="Wingdings" panose="05000000000000000000" pitchFamily="2" charset="2"/>
              <a:buChar char="Ø"/>
            </a:pPr>
            <a:r>
              <a:rPr lang="en-IN" sz="2400" i="0" dirty="0">
                <a:effectLst/>
              </a:rPr>
              <a:t>Set realistic expectations</a:t>
            </a:r>
          </a:p>
          <a:p>
            <a:pPr marL="800100" lvl="1" indent="-342900" fontAlgn="base">
              <a:buFont typeface="Wingdings" panose="05000000000000000000" pitchFamily="2" charset="2"/>
              <a:buChar char="Ø"/>
            </a:pPr>
            <a:r>
              <a:rPr lang="en-US" sz="2400" i="0" dirty="0">
                <a:effectLst/>
              </a:rPr>
              <a:t> Offer support and show appreciation</a:t>
            </a:r>
          </a:p>
          <a:p>
            <a:pPr marL="800100" lvl="1" indent="-342900" fontAlgn="base">
              <a:buFont typeface="Wingdings" panose="05000000000000000000" pitchFamily="2" charset="2"/>
              <a:buChar char="Ø"/>
            </a:pPr>
            <a:r>
              <a:rPr lang="en-US" sz="2400" i="0" dirty="0">
                <a:effectLst/>
              </a:rPr>
              <a:t> Compensate fairly and recognize high performers</a:t>
            </a:r>
          </a:p>
          <a:p>
            <a:pPr marL="800100" lvl="1" indent="-342900" fontAlgn="base">
              <a:buFont typeface="Wingdings" panose="05000000000000000000" pitchFamily="2" charset="2"/>
              <a:buChar char="Ø"/>
            </a:pPr>
            <a:r>
              <a:rPr lang="en-US" sz="2400" i="0" dirty="0">
                <a:effectLst/>
              </a:rPr>
              <a:t>Allow for a more flexible work schedule.</a:t>
            </a:r>
          </a:p>
          <a:p>
            <a:pPr algn="l" fontAlgn="base"/>
            <a:endParaRPr lang="en-US" sz="2400" i="0" dirty="0">
              <a:effectLst/>
            </a:endParaRPr>
          </a:p>
          <a:p>
            <a:pPr marL="342900" indent="-342900" algn="l" fontAlgn="base">
              <a:buFont typeface="Wingdings" panose="05000000000000000000" pitchFamily="2" charset="2"/>
              <a:buChar char="q"/>
            </a:pPr>
            <a:r>
              <a:rPr lang="en-US" sz="2400" b="1" i="0" dirty="0">
                <a:effectLst/>
              </a:rPr>
              <a:t> In education field  Major attrition are shown in Life sciences , Marketing and Human resource.</a:t>
            </a:r>
          </a:p>
          <a:p>
            <a:pPr marL="800100" lvl="1" indent="-342900" fontAlgn="base">
              <a:buFont typeface="Wingdings" panose="05000000000000000000" pitchFamily="2" charset="2"/>
              <a:buChar char="q"/>
            </a:pPr>
            <a:endParaRPr lang="en-US" sz="2400" b="1" i="0" dirty="0">
              <a:effectLst/>
            </a:endParaRPr>
          </a:p>
          <a:p>
            <a:pPr lvl="1" fontAlgn="base"/>
            <a:r>
              <a:rPr lang="en-US" sz="2400" i="0" dirty="0">
                <a:effectLst/>
              </a:rPr>
              <a:t> </a:t>
            </a:r>
            <a:r>
              <a:rPr lang="en-US" sz="2400" b="1" i="0" u="sng" dirty="0">
                <a:effectLst/>
              </a:rPr>
              <a:t>Ways to reduce attrition:-</a:t>
            </a:r>
          </a:p>
          <a:p>
            <a:pPr marL="800100" lvl="1" indent="-342900" fontAlgn="base">
              <a:buFont typeface="Wingdings" panose="05000000000000000000" pitchFamily="2" charset="2"/>
              <a:buChar char="Ø"/>
            </a:pPr>
            <a:r>
              <a:rPr lang="en-US" sz="2400" i="0" dirty="0">
                <a:effectLst/>
              </a:rPr>
              <a:t>Making sure that the right people are in the right roles at the right team.</a:t>
            </a:r>
          </a:p>
          <a:p>
            <a:pPr algn="l" fontAlgn="base"/>
            <a:endParaRPr lang="en-US" sz="2400" i="0" dirty="0">
              <a:effectLst/>
            </a:endParaRPr>
          </a:p>
          <a:p>
            <a:pPr marL="285750" indent="-285750" algn="l">
              <a:buFont typeface="Arial" panose="020B0604020202020204" pitchFamily="34" charset="0"/>
              <a:buChar char="•"/>
            </a:pPr>
            <a:endParaRPr lang="en-US" sz="2400" b="1" dirty="0"/>
          </a:p>
        </p:txBody>
      </p:sp>
      <p:sp>
        <p:nvSpPr>
          <p:cNvPr id="35" name="TextBox 34">
            <a:extLst>
              <a:ext uri="{FF2B5EF4-FFF2-40B4-BE49-F238E27FC236}">
                <a16:creationId xmlns:a16="http://schemas.microsoft.com/office/drawing/2014/main" id="{118C2E7C-8FC3-16AC-4D78-9BAD2BEE409F}"/>
              </a:ext>
            </a:extLst>
          </p:cNvPr>
          <p:cNvSpPr txBox="1"/>
          <p:nvPr/>
        </p:nvSpPr>
        <p:spPr>
          <a:xfrm>
            <a:off x="9982200" y="2055371"/>
            <a:ext cx="6400800" cy="5115246"/>
          </a:xfrm>
          <a:prstGeom prst="rect">
            <a:avLst/>
          </a:prstGeom>
          <a:noFill/>
        </p:spPr>
        <p:txBody>
          <a:bodyPr wrap="square" rtlCol="0">
            <a:spAutoFit/>
          </a:bodyPr>
          <a:lstStyle/>
          <a:p>
            <a:pPr marL="285750" indent="-285750" algn="l" fontAlgn="base">
              <a:buFont typeface="Wingdings" panose="05000000000000000000" pitchFamily="2" charset="2"/>
              <a:buChar char="q"/>
            </a:pPr>
            <a:r>
              <a:rPr lang="en-US" sz="2400" b="1" dirty="0"/>
              <a:t> Attrition among Male are more as compared to Females.</a:t>
            </a:r>
          </a:p>
          <a:p>
            <a:pPr algn="l" fontAlgn="base"/>
            <a:endParaRPr lang="en-US" sz="2400" b="1" dirty="0"/>
          </a:p>
          <a:p>
            <a:pPr lvl="1" fontAlgn="base"/>
            <a:r>
              <a:rPr lang="en-US" sz="2400" i="0" dirty="0">
                <a:effectLst/>
              </a:rPr>
              <a:t>Lack of gender equality in the workplace has become a sore spot for organization as it can harm the company by increasing employee attrition.</a:t>
            </a:r>
            <a:br>
              <a:rPr lang="en-US" sz="2400" dirty="0"/>
            </a:br>
            <a:endParaRPr lang="en-US" sz="2400" dirty="0"/>
          </a:p>
          <a:p>
            <a:pPr algn="l" fontAlgn="base"/>
            <a:r>
              <a:rPr lang="en-US" sz="2400" i="0" dirty="0">
                <a:effectLst/>
              </a:rPr>
              <a:t>    </a:t>
            </a:r>
            <a:r>
              <a:rPr lang="en-US" sz="2400" b="1" i="0" u="sng" dirty="0">
                <a:effectLst/>
              </a:rPr>
              <a:t>Ways to reduce attrition:-</a:t>
            </a:r>
          </a:p>
          <a:p>
            <a:pPr marL="800100" lvl="1" indent="-342900" fontAlgn="base">
              <a:lnSpc>
                <a:spcPct val="120000"/>
              </a:lnSpc>
              <a:buFont typeface="Wingdings" panose="05000000000000000000" pitchFamily="2" charset="2"/>
              <a:buChar char="Ø"/>
            </a:pPr>
            <a:r>
              <a:rPr lang="en-US" sz="2400" i="0" dirty="0">
                <a:effectLst/>
              </a:rPr>
              <a:t>Bridging the gender pay gap.</a:t>
            </a:r>
          </a:p>
          <a:p>
            <a:pPr marL="800100" lvl="1" indent="-342900" fontAlgn="base">
              <a:lnSpc>
                <a:spcPct val="120000"/>
              </a:lnSpc>
              <a:buFont typeface="Wingdings" panose="05000000000000000000" pitchFamily="2" charset="2"/>
              <a:buChar char="Ø"/>
            </a:pPr>
            <a:r>
              <a:rPr lang="en-US" sz="2400" i="0" dirty="0">
                <a:effectLst/>
              </a:rPr>
              <a:t>Increase child care and paid time off.</a:t>
            </a:r>
          </a:p>
          <a:p>
            <a:pPr marL="800100" lvl="1" indent="-342900" fontAlgn="base">
              <a:lnSpc>
                <a:spcPct val="120000"/>
              </a:lnSpc>
              <a:buFont typeface="Wingdings" panose="05000000000000000000" pitchFamily="2" charset="2"/>
              <a:buChar char="Ø"/>
            </a:pPr>
            <a:r>
              <a:rPr lang="en-US" sz="2400" i="0" dirty="0">
                <a:effectLst/>
              </a:rPr>
              <a:t>Offer bias training for hiring management.</a:t>
            </a:r>
          </a:p>
          <a:p>
            <a:endParaRPr lang="en-IN" sz="24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7EF"/>
        </a:solidFill>
        <a:effectLst/>
      </p:bgPr>
    </p:bg>
    <p:spTree>
      <p:nvGrpSpPr>
        <p:cNvPr id="1" name=""/>
        <p:cNvGrpSpPr/>
        <p:nvPr/>
      </p:nvGrpSpPr>
      <p:grpSpPr>
        <a:xfrm>
          <a:off x="0" y="0"/>
          <a:ext cx="0" cy="0"/>
          <a:chOff x="0" y="0"/>
          <a:chExt cx="0" cy="0"/>
        </a:xfrm>
      </p:grpSpPr>
      <p:grpSp>
        <p:nvGrpSpPr>
          <p:cNvPr id="2" name="Group 2"/>
          <p:cNvGrpSpPr/>
          <p:nvPr/>
        </p:nvGrpSpPr>
        <p:grpSpPr>
          <a:xfrm>
            <a:off x="-557510" y="-889891"/>
            <a:ext cx="19403020" cy="1779782"/>
            <a:chOff x="0" y="0"/>
            <a:chExt cx="5110260" cy="468749"/>
          </a:xfrm>
        </p:grpSpPr>
        <p:sp>
          <p:nvSpPr>
            <p:cNvPr id="3" name="Freeform 3"/>
            <p:cNvSpPr/>
            <p:nvPr/>
          </p:nvSpPr>
          <p:spPr>
            <a:xfrm>
              <a:off x="0" y="0"/>
              <a:ext cx="5110261" cy="468749"/>
            </a:xfrm>
            <a:custGeom>
              <a:avLst/>
              <a:gdLst/>
              <a:ahLst/>
              <a:cxnLst/>
              <a:rect l="l" t="t" r="r" b="b"/>
              <a:pathLst>
                <a:path w="5110261" h="468749">
                  <a:moveTo>
                    <a:pt x="0" y="0"/>
                  </a:moveTo>
                  <a:lnTo>
                    <a:pt x="5110261" y="0"/>
                  </a:lnTo>
                  <a:lnTo>
                    <a:pt x="5110261" y="468749"/>
                  </a:lnTo>
                  <a:lnTo>
                    <a:pt x="0" y="468749"/>
                  </a:lnTo>
                  <a:close/>
                </a:path>
              </a:pathLst>
            </a:custGeom>
            <a:solidFill>
              <a:srgbClr val="8DAFA8"/>
            </a:solidFill>
          </p:spPr>
        </p:sp>
        <p:sp>
          <p:nvSpPr>
            <p:cNvPr id="4" name="TextBox 4"/>
            <p:cNvSpPr txBox="1"/>
            <p:nvPr/>
          </p:nvSpPr>
          <p:spPr>
            <a:xfrm>
              <a:off x="0" y="-47625"/>
              <a:ext cx="5110260" cy="516374"/>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557510" y="9397109"/>
            <a:ext cx="19403020" cy="1779782"/>
            <a:chOff x="0" y="0"/>
            <a:chExt cx="5110260" cy="468749"/>
          </a:xfrm>
        </p:grpSpPr>
        <p:sp>
          <p:nvSpPr>
            <p:cNvPr id="6" name="Freeform 6"/>
            <p:cNvSpPr/>
            <p:nvPr/>
          </p:nvSpPr>
          <p:spPr>
            <a:xfrm>
              <a:off x="0" y="0"/>
              <a:ext cx="5110261" cy="468749"/>
            </a:xfrm>
            <a:custGeom>
              <a:avLst/>
              <a:gdLst/>
              <a:ahLst/>
              <a:cxnLst/>
              <a:rect l="l" t="t" r="r" b="b"/>
              <a:pathLst>
                <a:path w="5110261" h="468749">
                  <a:moveTo>
                    <a:pt x="0" y="0"/>
                  </a:moveTo>
                  <a:lnTo>
                    <a:pt x="5110261" y="0"/>
                  </a:lnTo>
                  <a:lnTo>
                    <a:pt x="5110261" y="468749"/>
                  </a:lnTo>
                  <a:lnTo>
                    <a:pt x="0" y="468749"/>
                  </a:lnTo>
                  <a:close/>
                </a:path>
              </a:pathLst>
            </a:custGeom>
            <a:solidFill>
              <a:srgbClr val="8DAFA8"/>
            </a:solidFill>
          </p:spPr>
        </p:sp>
        <p:sp>
          <p:nvSpPr>
            <p:cNvPr id="7" name="TextBox 7"/>
            <p:cNvSpPr txBox="1"/>
            <p:nvPr/>
          </p:nvSpPr>
          <p:spPr>
            <a:xfrm>
              <a:off x="0" y="-47625"/>
              <a:ext cx="5110260" cy="516374"/>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9987553" y="1741608"/>
            <a:ext cx="6684726" cy="6684726"/>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DAFA8">
                <a:alpha val="40000"/>
              </a:srgbClr>
            </a:solidFill>
          </p:spPr>
        </p:sp>
        <p:sp>
          <p:nvSpPr>
            <p:cNvPr id="10" name="TextBox 10"/>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7763173" y="2234242"/>
            <a:ext cx="3729774" cy="3729774"/>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6A160">
                <a:alpha val="40000"/>
              </a:srgbClr>
            </a:solidFill>
          </p:spPr>
        </p:sp>
        <p:sp>
          <p:nvSpPr>
            <p:cNvPr id="13" name="TextBox 13"/>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14198835" y="4790890"/>
            <a:ext cx="3373245" cy="3373245"/>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6A160">
                <a:alpha val="40000"/>
              </a:srgbClr>
            </a:solidFill>
          </p:spPr>
        </p:sp>
        <p:sp>
          <p:nvSpPr>
            <p:cNvPr id="16" name="TextBox 16"/>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sp>
        <p:nvSpPr>
          <p:cNvPr id="17" name="Freeform 17"/>
          <p:cNvSpPr/>
          <p:nvPr/>
        </p:nvSpPr>
        <p:spPr>
          <a:xfrm>
            <a:off x="9314807" y="1741608"/>
            <a:ext cx="8030218" cy="6803785"/>
          </a:xfrm>
          <a:custGeom>
            <a:avLst/>
            <a:gdLst/>
            <a:ahLst/>
            <a:cxnLst/>
            <a:rect l="l" t="t" r="r" b="b"/>
            <a:pathLst>
              <a:path w="8030218" h="6803785">
                <a:moveTo>
                  <a:pt x="0" y="0"/>
                </a:moveTo>
                <a:lnTo>
                  <a:pt x="8030218" y="0"/>
                </a:lnTo>
                <a:lnTo>
                  <a:pt x="8030218" y="6803784"/>
                </a:lnTo>
                <a:lnTo>
                  <a:pt x="0" y="680378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8" name="TextBox 18"/>
          <p:cNvSpPr txBox="1"/>
          <p:nvPr/>
        </p:nvSpPr>
        <p:spPr>
          <a:xfrm>
            <a:off x="776734" y="2600278"/>
            <a:ext cx="9524165" cy="3590890"/>
          </a:xfrm>
          <a:prstGeom prst="rect">
            <a:avLst/>
          </a:prstGeom>
        </p:spPr>
        <p:txBody>
          <a:bodyPr lIns="0" tIns="0" rIns="0" bIns="0" rtlCol="0" anchor="t">
            <a:spAutoFit/>
          </a:bodyPr>
          <a:lstStyle/>
          <a:p>
            <a:pPr algn="l">
              <a:lnSpc>
                <a:spcPts val="29398"/>
              </a:lnSpc>
              <a:spcBef>
                <a:spcPct val="0"/>
              </a:spcBef>
            </a:pPr>
            <a:r>
              <a:rPr lang="en-US" sz="20999" dirty="0">
                <a:solidFill>
                  <a:srgbClr val="8F6234"/>
                </a:solidFill>
                <a:latin typeface="League Gothic"/>
              </a:rPr>
              <a:t>THANK</a:t>
            </a:r>
          </a:p>
        </p:txBody>
      </p:sp>
      <p:sp>
        <p:nvSpPr>
          <p:cNvPr id="19" name="TextBox 19"/>
          <p:cNvSpPr txBox="1"/>
          <p:nvPr/>
        </p:nvSpPr>
        <p:spPr>
          <a:xfrm>
            <a:off x="1213531" y="5516330"/>
            <a:ext cx="7548663" cy="2066844"/>
          </a:xfrm>
          <a:prstGeom prst="rect">
            <a:avLst/>
          </a:prstGeom>
        </p:spPr>
        <p:txBody>
          <a:bodyPr lIns="0" tIns="0" rIns="0" bIns="0" rtlCol="0" anchor="t">
            <a:spAutoFit/>
          </a:bodyPr>
          <a:lstStyle/>
          <a:p>
            <a:pPr algn="l">
              <a:lnSpc>
                <a:spcPts val="16800"/>
              </a:lnSpc>
              <a:spcBef>
                <a:spcPct val="0"/>
              </a:spcBef>
            </a:pPr>
            <a:r>
              <a:rPr lang="en-US" sz="12000" dirty="0">
                <a:solidFill>
                  <a:srgbClr val="1E302C"/>
                </a:solidFill>
                <a:latin typeface="Amsterdam Four"/>
              </a:rPr>
              <a:t>You</a:t>
            </a:r>
          </a:p>
        </p:txBody>
      </p:sp>
      <p:sp>
        <p:nvSpPr>
          <p:cNvPr id="32" name="Freeform 32"/>
          <p:cNvSpPr/>
          <p:nvPr/>
        </p:nvSpPr>
        <p:spPr>
          <a:xfrm rot="-8491720">
            <a:off x="6963099" y="5409702"/>
            <a:ext cx="2254244" cy="971374"/>
          </a:xfrm>
          <a:custGeom>
            <a:avLst/>
            <a:gdLst/>
            <a:ahLst/>
            <a:cxnLst/>
            <a:rect l="l" t="t" r="r" b="b"/>
            <a:pathLst>
              <a:path w="2254244" h="971374">
                <a:moveTo>
                  <a:pt x="0" y="0"/>
                </a:moveTo>
                <a:lnTo>
                  <a:pt x="2254245" y="0"/>
                </a:lnTo>
                <a:lnTo>
                  <a:pt x="2254245" y="971375"/>
                </a:lnTo>
                <a:lnTo>
                  <a:pt x="0" y="97137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33" name="Freeform 33"/>
          <p:cNvSpPr/>
          <p:nvPr/>
        </p:nvSpPr>
        <p:spPr>
          <a:xfrm rot="3134415">
            <a:off x="16132471" y="1910334"/>
            <a:ext cx="1503369" cy="647815"/>
          </a:xfrm>
          <a:custGeom>
            <a:avLst/>
            <a:gdLst/>
            <a:ahLst/>
            <a:cxnLst/>
            <a:rect l="l" t="t" r="r" b="b"/>
            <a:pathLst>
              <a:path w="1503369" h="647815">
                <a:moveTo>
                  <a:pt x="0" y="0"/>
                </a:moveTo>
                <a:lnTo>
                  <a:pt x="1503369" y="0"/>
                </a:lnTo>
                <a:lnTo>
                  <a:pt x="1503369" y="647815"/>
                </a:lnTo>
                <a:lnTo>
                  <a:pt x="0" y="64781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34" name="Freeform 34"/>
          <p:cNvSpPr/>
          <p:nvPr/>
        </p:nvSpPr>
        <p:spPr>
          <a:xfrm>
            <a:off x="7686876" y="1854993"/>
            <a:ext cx="1941184" cy="2073109"/>
          </a:xfrm>
          <a:custGeom>
            <a:avLst/>
            <a:gdLst/>
            <a:ahLst/>
            <a:cxnLst/>
            <a:rect l="l" t="t" r="r" b="b"/>
            <a:pathLst>
              <a:path w="1941184" h="2073109">
                <a:moveTo>
                  <a:pt x="0" y="0"/>
                </a:moveTo>
                <a:lnTo>
                  <a:pt x="1941184" y="0"/>
                </a:lnTo>
                <a:lnTo>
                  <a:pt x="1941184" y="2073109"/>
                </a:lnTo>
                <a:lnTo>
                  <a:pt x="0" y="20731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35" name="Freeform 35"/>
          <p:cNvSpPr/>
          <p:nvPr/>
        </p:nvSpPr>
        <p:spPr>
          <a:xfrm flipH="1">
            <a:off x="11388732" y="5620686"/>
            <a:ext cx="1941184" cy="2073109"/>
          </a:xfrm>
          <a:custGeom>
            <a:avLst/>
            <a:gdLst/>
            <a:ahLst/>
            <a:cxnLst/>
            <a:rect l="l" t="t" r="r" b="b"/>
            <a:pathLst>
              <a:path w="1941184" h="2073109">
                <a:moveTo>
                  <a:pt x="1941184" y="0"/>
                </a:moveTo>
                <a:lnTo>
                  <a:pt x="0" y="0"/>
                </a:lnTo>
                <a:lnTo>
                  <a:pt x="0" y="2073110"/>
                </a:lnTo>
                <a:lnTo>
                  <a:pt x="1941184" y="2073110"/>
                </a:lnTo>
                <a:lnTo>
                  <a:pt x="1941184" y="0"/>
                </a:lnTo>
                <a:close/>
              </a:path>
            </a:pathLst>
          </a:custGeom>
          <a:blipFill>
            <a:blip r:embed="rId8">
              <a:extLst>
                <a:ext uri="{96DAC541-7B7A-43D3-8B79-37D633B846F1}">
                  <asvg:svgBlip xmlns:asvg="http://schemas.microsoft.com/office/drawing/2016/SVG/main" r:embed="rId9"/>
                </a:ext>
              </a:extLst>
            </a:blip>
            <a:stretch>
              <a:fillRect/>
            </a:stretch>
          </a:blipFill>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7EF"/>
        </a:solidFill>
        <a:effectLst/>
      </p:bgPr>
    </p:bg>
    <p:spTree>
      <p:nvGrpSpPr>
        <p:cNvPr id="1" name=""/>
        <p:cNvGrpSpPr/>
        <p:nvPr/>
      </p:nvGrpSpPr>
      <p:grpSpPr>
        <a:xfrm>
          <a:off x="0" y="0"/>
          <a:ext cx="0" cy="0"/>
          <a:chOff x="0" y="0"/>
          <a:chExt cx="0" cy="0"/>
        </a:xfrm>
      </p:grpSpPr>
      <p:grpSp>
        <p:nvGrpSpPr>
          <p:cNvPr id="2" name="Group 2"/>
          <p:cNvGrpSpPr/>
          <p:nvPr/>
        </p:nvGrpSpPr>
        <p:grpSpPr>
          <a:xfrm>
            <a:off x="-557510" y="9053545"/>
            <a:ext cx="19403020" cy="2466909"/>
            <a:chOff x="0" y="0"/>
            <a:chExt cx="5110260" cy="649721"/>
          </a:xfrm>
        </p:grpSpPr>
        <p:sp>
          <p:nvSpPr>
            <p:cNvPr id="3" name="Freeform 3"/>
            <p:cNvSpPr/>
            <p:nvPr/>
          </p:nvSpPr>
          <p:spPr>
            <a:xfrm>
              <a:off x="0" y="0"/>
              <a:ext cx="5110261" cy="649721"/>
            </a:xfrm>
            <a:custGeom>
              <a:avLst/>
              <a:gdLst/>
              <a:ahLst/>
              <a:cxnLst/>
              <a:rect l="l" t="t" r="r" b="b"/>
              <a:pathLst>
                <a:path w="5110261" h="649721">
                  <a:moveTo>
                    <a:pt x="0" y="0"/>
                  </a:moveTo>
                  <a:lnTo>
                    <a:pt x="5110261" y="0"/>
                  </a:lnTo>
                  <a:lnTo>
                    <a:pt x="5110261" y="649721"/>
                  </a:lnTo>
                  <a:lnTo>
                    <a:pt x="0" y="649721"/>
                  </a:lnTo>
                  <a:close/>
                </a:path>
              </a:pathLst>
            </a:custGeom>
            <a:solidFill>
              <a:srgbClr val="8DAFA8"/>
            </a:solidFill>
          </p:spPr>
        </p:sp>
        <p:sp>
          <p:nvSpPr>
            <p:cNvPr id="4" name="TextBox 4"/>
            <p:cNvSpPr txBox="1"/>
            <p:nvPr/>
          </p:nvSpPr>
          <p:spPr>
            <a:xfrm>
              <a:off x="0" y="-47625"/>
              <a:ext cx="5110260" cy="697346"/>
            </a:xfrm>
            <a:prstGeom prst="rect">
              <a:avLst/>
            </a:prstGeom>
          </p:spPr>
          <p:txBody>
            <a:bodyPr lIns="50800" tIns="50800" rIns="50800" bIns="50800" rtlCol="0" anchor="ctr"/>
            <a:lstStyle/>
            <a:p>
              <a:pPr algn="ctr">
                <a:lnSpc>
                  <a:spcPts val="2659"/>
                </a:lnSpc>
              </a:pPr>
              <a:endParaRPr/>
            </a:p>
          </p:txBody>
        </p:sp>
      </p:grpSp>
      <p:sp>
        <p:nvSpPr>
          <p:cNvPr id="11" name="AutoShape 11"/>
          <p:cNvSpPr/>
          <p:nvPr/>
        </p:nvSpPr>
        <p:spPr>
          <a:xfrm flipV="1">
            <a:off x="3863119" y="9510252"/>
            <a:ext cx="10561761" cy="0"/>
          </a:xfrm>
          <a:prstGeom prst="line">
            <a:avLst/>
          </a:prstGeom>
          <a:ln w="47625" cap="rnd">
            <a:solidFill>
              <a:srgbClr val="FFEFD4"/>
            </a:solidFill>
            <a:prstDash val="lgDash"/>
            <a:headEnd type="oval" w="lg" len="lg"/>
            <a:tailEnd type="oval" w="lg" len="lg"/>
          </a:ln>
        </p:spPr>
      </p:sp>
      <p:grpSp>
        <p:nvGrpSpPr>
          <p:cNvPr id="12" name="Group 12"/>
          <p:cNvGrpSpPr/>
          <p:nvPr/>
        </p:nvGrpSpPr>
        <p:grpSpPr>
          <a:xfrm>
            <a:off x="1215025" y="1854364"/>
            <a:ext cx="5194714" cy="5194714"/>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DAFA8">
                <a:alpha val="40000"/>
              </a:srgbClr>
            </a:solidFill>
          </p:spPr>
        </p:sp>
        <p:sp>
          <p:nvSpPr>
            <p:cNvPr id="14" name="TextBox 14"/>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15" name="Group 15"/>
          <p:cNvGrpSpPr/>
          <p:nvPr/>
        </p:nvGrpSpPr>
        <p:grpSpPr>
          <a:xfrm>
            <a:off x="4615892" y="5090855"/>
            <a:ext cx="3010647" cy="3010647"/>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6A160">
                <a:alpha val="40000"/>
              </a:srgbClr>
            </a:solidFill>
          </p:spPr>
        </p:sp>
        <p:sp>
          <p:nvSpPr>
            <p:cNvPr id="17" name="TextBox 17"/>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18" name="Group 18"/>
          <p:cNvGrpSpPr/>
          <p:nvPr/>
        </p:nvGrpSpPr>
        <p:grpSpPr>
          <a:xfrm>
            <a:off x="1215025" y="883249"/>
            <a:ext cx="2316520" cy="2316520"/>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6A160">
                <a:alpha val="40000"/>
              </a:srgbClr>
            </a:solidFill>
          </p:spPr>
        </p:sp>
        <p:sp>
          <p:nvSpPr>
            <p:cNvPr id="20" name="TextBox 20"/>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sp>
        <p:nvSpPr>
          <p:cNvPr id="22" name="TextBox 22"/>
          <p:cNvSpPr txBox="1"/>
          <p:nvPr/>
        </p:nvSpPr>
        <p:spPr>
          <a:xfrm>
            <a:off x="9706354" y="883249"/>
            <a:ext cx="8013304" cy="1904367"/>
          </a:xfrm>
          <a:prstGeom prst="rect">
            <a:avLst/>
          </a:prstGeom>
        </p:spPr>
        <p:txBody>
          <a:bodyPr lIns="0" tIns="0" rIns="0" bIns="0" rtlCol="0" anchor="t">
            <a:spAutoFit/>
          </a:bodyPr>
          <a:lstStyle/>
          <a:p>
            <a:pPr algn="l">
              <a:lnSpc>
                <a:spcPts val="18165"/>
              </a:lnSpc>
              <a:spcBef>
                <a:spcPct val="0"/>
              </a:spcBef>
            </a:pPr>
            <a:r>
              <a:rPr lang="en-IN" sz="4000" b="1" dirty="0">
                <a:solidFill>
                  <a:schemeClr val="accent6">
                    <a:lumMod val="50000"/>
                  </a:schemeClr>
                </a:solidFill>
              </a:rPr>
              <a:t>E</a:t>
            </a:r>
            <a:r>
              <a:rPr lang="en-IN" sz="4000" b="1" i="0" dirty="0">
                <a:solidFill>
                  <a:schemeClr val="accent6">
                    <a:lumMod val="50000"/>
                  </a:schemeClr>
                </a:solidFill>
                <a:effectLst/>
                <a:latin typeface="+mn-lt"/>
              </a:rPr>
              <a:t>mployee Attrition?</a:t>
            </a:r>
            <a:endParaRPr lang="en-US" sz="4000" dirty="0">
              <a:solidFill>
                <a:srgbClr val="1E302C"/>
              </a:solidFill>
              <a:latin typeface="Amsterdam Four"/>
            </a:endParaRPr>
          </a:p>
        </p:txBody>
      </p:sp>
      <p:sp>
        <p:nvSpPr>
          <p:cNvPr id="25" name="TextBox 25"/>
          <p:cNvSpPr txBox="1"/>
          <p:nvPr/>
        </p:nvSpPr>
        <p:spPr>
          <a:xfrm>
            <a:off x="9318685" y="3823903"/>
            <a:ext cx="7761664" cy="3939540"/>
          </a:xfrm>
          <a:prstGeom prst="rect">
            <a:avLst/>
          </a:prstGeom>
        </p:spPr>
        <p:txBody>
          <a:bodyPr lIns="0" tIns="0" rIns="0" bIns="0" rtlCol="0" anchor="t">
            <a:spAutoFit/>
          </a:bodyPr>
          <a:lstStyle/>
          <a:p>
            <a:pPr marL="571500" indent="-571500" algn="l">
              <a:buFont typeface="Courier New" panose="02070309020205020404" pitchFamily="49" charset="0"/>
              <a:buChar char="o"/>
            </a:pPr>
            <a:r>
              <a:rPr lang="en-US" sz="3200" b="1" i="0" dirty="0">
                <a:effectLst/>
              </a:rPr>
              <a:t>Employee attrition is the gradual reduction in employee numbers. </a:t>
            </a:r>
          </a:p>
          <a:p>
            <a:pPr marL="571500" indent="-571500" algn="l">
              <a:buFont typeface="Courier New" panose="02070309020205020404" pitchFamily="49" charset="0"/>
              <a:buChar char="o"/>
            </a:pPr>
            <a:r>
              <a:rPr lang="en-US" sz="3200" b="1" i="0" dirty="0">
                <a:effectLst/>
              </a:rPr>
              <a:t>Employee attrition happens when the size of your workforce diminishes over time. </a:t>
            </a:r>
          </a:p>
          <a:p>
            <a:pPr marL="571500" indent="-571500" algn="l">
              <a:buFont typeface="Courier New" panose="02070309020205020404" pitchFamily="49" charset="0"/>
              <a:buChar char="o"/>
            </a:pPr>
            <a:r>
              <a:rPr lang="en-US" sz="3200" b="1" i="0" dirty="0">
                <a:effectLst/>
              </a:rPr>
              <a:t>This means that employees are leaving faster than they are hired.</a:t>
            </a:r>
          </a:p>
          <a:p>
            <a:pPr marL="571500" indent="-571500" algn="l">
              <a:buFont typeface="Courier New" panose="02070309020205020404" pitchFamily="49" charset="0"/>
              <a:buChar char="o"/>
            </a:pPr>
            <a:r>
              <a:rPr lang="en-US" sz="3200" b="1" dirty="0"/>
              <a:t>Attrition is also called as total turnover or wastage rate</a:t>
            </a:r>
          </a:p>
        </p:txBody>
      </p:sp>
      <p:sp>
        <p:nvSpPr>
          <p:cNvPr id="26" name="AutoShape 26"/>
          <p:cNvSpPr/>
          <p:nvPr/>
        </p:nvSpPr>
        <p:spPr>
          <a:xfrm>
            <a:off x="10654572" y="3249390"/>
            <a:ext cx="6116868" cy="0"/>
          </a:xfrm>
          <a:prstGeom prst="line">
            <a:avLst/>
          </a:prstGeom>
          <a:ln w="47625" cap="rnd">
            <a:solidFill>
              <a:srgbClr val="8DAFA8"/>
            </a:solidFill>
            <a:prstDash val="lgDash"/>
            <a:headEnd type="none" w="sm" len="sm"/>
            <a:tailEnd type="oval" w="lg" len="lg"/>
          </a:ln>
        </p:spPr>
        <p:txBody>
          <a:bodyPr/>
          <a:lstStyle/>
          <a:p>
            <a:endParaRPr lang="en-IN" dirty="0"/>
          </a:p>
        </p:txBody>
      </p:sp>
      <p:sp>
        <p:nvSpPr>
          <p:cNvPr id="27" name="Freeform 27"/>
          <p:cNvSpPr/>
          <p:nvPr/>
        </p:nvSpPr>
        <p:spPr>
          <a:xfrm rot="-6773629">
            <a:off x="707018" y="6999908"/>
            <a:ext cx="1637417" cy="705578"/>
          </a:xfrm>
          <a:custGeom>
            <a:avLst/>
            <a:gdLst/>
            <a:ahLst/>
            <a:cxnLst/>
            <a:rect l="l" t="t" r="r" b="b"/>
            <a:pathLst>
              <a:path w="1637417" h="705578">
                <a:moveTo>
                  <a:pt x="0" y="0"/>
                </a:moveTo>
                <a:lnTo>
                  <a:pt x="1637417" y="0"/>
                </a:lnTo>
                <a:lnTo>
                  <a:pt x="1637417" y="705577"/>
                </a:lnTo>
                <a:lnTo>
                  <a:pt x="0" y="70557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8" name="Freeform 28"/>
          <p:cNvSpPr/>
          <p:nvPr/>
        </p:nvSpPr>
        <p:spPr>
          <a:xfrm flipH="1">
            <a:off x="7976453" y="794614"/>
            <a:ext cx="1167547" cy="1246895"/>
          </a:xfrm>
          <a:custGeom>
            <a:avLst/>
            <a:gdLst/>
            <a:ahLst/>
            <a:cxnLst/>
            <a:rect l="l" t="t" r="r" b="b"/>
            <a:pathLst>
              <a:path w="1167547" h="1246895">
                <a:moveTo>
                  <a:pt x="1167547" y="0"/>
                </a:moveTo>
                <a:lnTo>
                  <a:pt x="0" y="0"/>
                </a:lnTo>
                <a:lnTo>
                  <a:pt x="0" y="1246895"/>
                </a:lnTo>
                <a:lnTo>
                  <a:pt x="1167547" y="1246895"/>
                </a:lnTo>
                <a:lnTo>
                  <a:pt x="1167547" y="0"/>
                </a:lnTo>
                <a:close/>
              </a:path>
            </a:pathLst>
          </a:custGeom>
          <a:blipFill>
            <a:blip r:embed="rId4">
              <a:extLst>
                <a:ext uri="{96DAC541-7B7A-43D3-8B79-37D633B846F1}">
                  <asvg:svgBlip xmlns:asvg="http://schemas.microsoft.com/office/drawing/2016/SVG/main" r:embed="rId5"/>
                </a:ext>
              </a:extLst>
            </a:blip>
            <a:stretch>
              <a:fillRect/>
            </a:stretch>
          </a:blipFill>
        </p:spPr>
      </p:sp>
      <p:pic>
        <p:nvPicPr>
          <p:cNvPr id="31" name="Picture 30">
            <a:extLst>
              <a:ext uri="{FF2B5EF4-FFF2-40B4-BE49-F238E27FC236}">
                <a16:creationId xmlns:a16="http://schemas.microsoft.com/office/drawing/2014/main" id="{F957C379-397F-4C1F-885D-B34B9290241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73938" y="2184662"/>
            <a:ext cx="5194714" cy="5205124"/>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7EF"/>
        </a:solidFill>
        <a:effectLst/>
      </p:bgPr>
    </p:bg>
    <p:spTree>
      <p:nvGrpSpPr>
        <p:cNvPr id="1" name=""/>
        <p:cNvGrpSpPr/>
        <p:nvPr/>
      </p:nvGrpSpPr>
      <p:grpSpPr>
        <a:xfrm>
          <a:off x="0" y="0"/>
          <a:ext cx="0" cy="0"/>
          <a:chOff x="0" y="0"/>
          <a:chExt cx="0" cy="0"/>
        </a:xfrm>
      </p:grpSpPr>
      <p:grpSp>
        <p:nvGrpSpPr>
          <p:cNvPr id="110" name="Group 15">
            <a:extLst>
              <a:ext uri="{FF2B5EF4-FFF2-40B4-BE49-F238E27FC236}">
                <a16:creationId xmlns:a16="http://schemas.microsoft.com/office/drawing/2014/main" id="{F2E49206-B964-EF07-81D3-ED63CE9DE598}"/>
              </a:ext>
            </a:extLst>
          </p:cNvPr>
          <p:cNvGrpSpPr/>
          <p:nvPr/>
        </p:nvGrpSpPr>
        <p:grpSpPr>
          <a:xfrm>
            <a:off x="11125492" y="1086715"/>
            <a:ext cx="4275928" cy="4275928"/>
            <a:chOff x="0" y="0"/>
            <a:chExt cx="812800" cy="812800"/>
          </a:xfrm>
        </p:grpSpPr>
        <p:sp>
          <p:nvSpPr>
            <p:cNvPr id="111" name="Freeform 16">
              <a:extLst>
                <a:ext uri="{FF2B5EF4-FFF2-40B4-BE49-F238E27FC236}">
                  <a16:creationId xmlns:a16="http://schemas.microsoft.com/office/drawing/2014/main" id="{002A6529-3EBF-A8F0-BEF1-23314BF4E870}"/>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6A160">
                <a:alpha val="40000"/>
              </a:srgbClr>
            </a:solidFill>
          </p:spPr>
        </p:sp>
        <p:sp>
          <p:nvSpPr>
            <p:cNvPr id="112" name="TextBox 17">
              <a:extLst>
                <a:ext uri="{FF2B5EF4-FFF2-40B4-BE49-F238E27FC236}">
                  <a16:creationId xmlns:a16="http://schemas.microsoft.com/office/drawing/2014/main" id="{073AFB23-1753-EE5C-8266-8C147885E244}"/>
                </a:ext>
              </a:extLst>
            </p:cNvPr>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113" name="Group 12">
            <a:extLst>
              <a:ext uri="{FF2B5EF4-FFF2-40B4-BE49-F238E27FC236}">
                <a16:creationId xmlns:a16="http://schemas.microsoft.com/office/drawing/2014/main" id="{A8F31707-C543-BF3E-42B5-8833B5970B68}"/>
              </a:ext>
            </a:extLst>
          </p:cNvPr>
          <p:cNvGrpSpPr/>
          <p:nvPr/>
        </p:nvGrpSpPr>
        <p:grpSpPr>
          <a:xfrm>
            <a:off x="13112659" y="3385295"/>
            <a:ext cx="4484627" cy="4484627"/>
            <a:chOff x="0" y="0"/>
            <a:chExt cx="812800" cy="812800"/>
          </a:xfrm>
        </p:grpSpPr>
        <p:sp>
          <p:nvSpPr>
            <p:cNvPr id="114" name="Freeform 13">
              <a:extLst>
                <a:ext uri="{FF2B5EF4-FFF2-40B4-BE49-F238E27FC236}">
                  <a16:creationId xmlns:a16="http://schemas.microsoft.com/office/drawing/2014/main" id="{B1123F81-8DB0-F96B-E89E-B85F60E9FC2E}"/>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DAFA8">
                <a:alpha val="40000"/>
              </a:srgbClr>
            </a:solidFill>
          </p:spPr>
        </p:sp>
        <p:sp>
          <p:nvSpPr>
            <p:cNvPr id="115" name="TextBox 14">
              <a:extLst>
                <a:ext uri="{FF2B5EF4-FFF2-40B4-BE49-F238E27FC236}">
                  <a16:creationId xmlns:a16="http://schemas.microsoft.com/office/drawing/2014/main" id="{FE1AA661-A285-46DF-1693-E5B4DB0C2B65}"/>
                </a:ext>
              </a:extLst>
            </p:cNvPr>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sp>
        <p:nvSpPr>
          <p:cNvPr id="109" name="Freeform 18">
            <a:extLst>
              <a:ext uri="{FF2B5EF4-FFF2-40B4-BE49-F238E27FC236}">
                <a16:creationId xmlns:a16="http://schemas.microsoft.com/office/drawing/2014/main" id="{F48F28FD-FF98-DA81-4510-A389E96674F3}"/>
              </a:ext>
            </a:extLst>
          </p:cNvPr>
          <p:cNvSpPr/>
          <p:nvPr/>
        </p:nvSpPr>
        <p:spPr>
          <a:xfrm>
            <a:off x="10577526" y="1354670"/>
            <a:ext cx="5320359" cy="7034129"/>
          </a:xfrm>
          <a:custGeom>
            <a:avLst/>
            <a:gdLst/>
            <a:ahLst/>
            <a:cxnLst/>
            <a:rect l="l" t="t" r="r" b="b"/>
            <a:pathLst>
              <a:path w="5320359" h="7034129">
                <a:moveTo>
                  <a:pt x="0" y="0"/>
                </a:moveTo>
                <a:lnTo>
                  <a:pt x="5320359" y="0"/>
                </a:lnTo>
                <a:lnTo>
                  <a:pt x="5320359" y="7034129"/>
                </a:lnTo>
                <a:lnTo>
                  <a:pt x="0" y="703412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dirty="0"/>
          </a:p>
        </p:txBody>
      </p:sp>
      <p:grpSp>
        <p:nvGrpSpPr>
          <p:cNvPr id="79" name="Group 41">
            <a:extLst>
              <a:ext uri="{FF2B5EF4-FFF2-40B4-BE49-F238E27FC236}">
                <a16:creationId xmlns:a16="http://schemas.microsoft.com/office/drawing/2014/main" id="{0DA3B818-AD86-1901-C3FC-1D0FE05D5572}"/>
              </a:ext>
            </a:extLst>
          </p:cNvPr>
          <p:cNvGrpSpPr/>
          <p:nvPr/>
        </p:nvGrpSpPr>
        <p:grpSpPr>
          <a:xfrm>
            <a:off x="4119539" y="1997347"/>
            <a:ext cx="2923290" cy="1446039"/>
            <a:chOff x="0" y="-47625"/>
            <a:chExt cx="778780" cy="571310"/>
          </a:xfrm>
        </p:grpSpPr>
        <p:sp>
          <p:nvSpPr>
            <p:cNvPr id="80" name="Freeform 42">
              <a:extLst>
                <a:ext uri="{FF2B5EF4-FFF2-40B4-BE49-F238E27FC236}">
                  <a16:creationId xmlns:a16="http://schemas.microsoft.com/office/drawing/2014/main" id="{40CD4308-162F-4C5C-B5D8-17FC59C1522A}"/>
                </a:ext>
              </a:extLst>
            </p:cNvPr>
            <p:cNvSpPr/>
            <p:nvPr/>
          </p:nvSpPr>
          <p:spPr>
            <a:xfrm>
              <a:off x="26793" y="5445"/>
              <a:ext cx="751987" cy="518240"/>
            </a:xfrm>
            <a:custGeom>
              <a:avLst/>
              <a:gdLst/>
              <a:ahLst/>
              <a:cxnLst/>
              <a:rect l="l" t="t" r="r" b="b"/>
              <a:pathLst>
                <a:path w="751987" h="518240">
                  <a:moveTo>
                    <a:pt x="54854" y="0"/>
                  </a:moveTo>
                  <a:lnTo>
                    <a:pt x="697133" y="0"/>
                  </a:lnTo>
                  <a:cubicBezTo>
                    <a:pt x="711681" y="0"/>
                    <a:pt x="725634" y="5779"/>
                    <a:pt x="735921" y="16066"/>
                  </a:cubicBezTo>
                  <a:cubicBezTo>
                    <a:pt x="746208" y="26354"/>
                    <a:pt x="751987" y="40306"/>
                    <a:pt x="751987" y="54854"/>
                  </a:cubicBezTo>
                  <a:lnTo>
                    <a:pt x="751987" y="463385"/>
                  </a:lnTo>
                  <a:cubicBezTo>
                    <a:pt x="751987" y="477934"/>
                    <a:pt x="746208" y="491886"/>
                    <a:pt x="735921" y="502173"/>
                  </a:cubicBezTo>
                  <a:cubicBezTo>
                    <a:pt x="725634" y="512460"/>
                    <a:pt x="711681" y="518240"/>
                    <a:pt x="697133" y="518240"/>
                  </a:cubicBezTo>
                  <a:lnTo>
                    <a:pt x="54854" y="518240"/>
                  </a:lnTo>
                  <a:cubicBezTo>
                    <a:pt x="40306" y="518240"/>
                    <a:pt x="26354" y="512460"/>
                    <a:pt x="16066" y="502173"/>
                  </a:cubicBezTo>
                  <a:cubicBezTo>
                    <a:pt x="5779" y="491886"/>
                    <a:pt x="0" y="477934"/>
                    <a:pt x="0" y="463385"/>
                  </a:cubicBezTo>
                  <a:lnTo>
                    <a:pt x="0" y="54854"/>
                  </a:lnTo>
                  <a:cubicBezTo>
                    <a:pt x="0" y="40306"/>
                    <a:pt x="5779" y="26354"/>
                    <a:pt x="16066" y="16066"/>
                  </a:cubicBezTo>
                  <a:cubicBezTo>
                    <a:pt x="26354" y="5779"/>
                    <a:pt x="40306" y="0"/>
                    <a:pt x="54854" y="0"/>
                  </a:cubicBezTo>
                  <a:close/>
                </a:path>
              </a:pathLst>
            </a:custGeom>
            <a:solidFill>
              <a:srgbClr val="8F6234"/>
            </a:solidFill>
          </p:spPr>
        </p:sp>
        <p:sp>
          <p:nvSpPr>
            <p:cNvPr id="81" name="TextBox 43">
              <a:extLst>
                <a:ext uri="{FF2B5EF4-FFF2-40B4-BE49-F238E27FC236}">
                  <a16:creationId xmlns:a16="http://schemas.microsoft.com/office/drawing/2014/main" id="{5CA4475C-72C4-9CF9-0481-861998E8D102}"/>
                </a:ext>
              </a:extLst>
            </p:cNvPr>
            <p:cNvSpPr txBox="1"/>
            <p:nvPr/>
          </p:nvSpPr>
          <p:spPr>
            <a:xfrm>
              <a:off x="0" y="-47625"/>
              <a:ext cx="751987" cy="565865"/>
            </a:xfrm>
            <a:prstGeom prst="rect">
              <a:avLst/>
            </a:prstGeom>
          </p:spPr>
          <p:txBody>
            <a:bodyPr lIns="50800" tIns="50800" rIns="50800" bIns="50800" rtlCol="0" anchor="ctr"/>
            <a:lstStyle/>
            <a:p>
              <a:pPr algn="ctr">
                <a:lnSpc>
                  <a:spcPts val="2659"/>
                </a:lnSpc>
              </a:pPr>
              <a:endParaRPr/>
            </a:p>
          </p:txBody>
        </p:sp>
      </p:grpSp>
      <p:grpSp>
        <p:nvGrpSpPr>
          <p:cNvPr id="2" name="Group 2"/>
          <p:cNvGrpSpPr/>
          <p:nvPr/>
        </p:nvGrpSpPr>
        <p:grpSpPr>
          <a:xfrm>
            <a:off x="0" y="9053545"/>
            <a:ext cx="18288000" cy="2466909"/>
            <a:chOff x="0" y="0"/>
            <a:chExt cx="5110260" cy="649721"/>
          </a:xfrm>
        </p:grpSpPr>
        <p:sp>
          <p:nvSpPr>
            <p:cNvPr id="3" name="Freeform 3"/>
            <p:cNvSpPr/>
            <p:nvPr/>
          </p:nvSpPr>
          <p:spPr>
            <a:xfrm>
              <a:off x="0" y="0"/>
              <a:ext cx="5110261" cy="649721"/>
            </a:xfrm>
            <a:custGeom>
              <a:avLst/>
              <a:gdLst/>
              <a:ahLst/>
              <a:cxnLst/>
              <a:rect l="l" t="t" r="r" b="b"/>
              <a:pathLst>
                <a:path w="5110261" h="649721">
                  <a:moveTo>
                    <a:pt x="0" y="0"/>
                  </a:moveTo>
                  <a:lnTo>
                    <a:pt x="5110261" y="0"/>
                  </a:lnTo>
                  <a:lnTo>
                    <a:pt x="5110261" y="649721"/>
                  </a:lnTo>
                  <a:lnTo>
                    <a:pt x="0" y="649721"/>
                  </a:lnTo>
                  <a:close/>
                </a:path>
              </a:pathLst>
            </a:custGeom>
            <a:solidFill>
              <a:srgbClr val="8DAFA8"/>
            </a:solidFill>
          </p:spPr>
        </p:sp>
        <p:sp>
          <p:nvSpPr>
            <p:cNvPr id="4" name="TextBox 4"/>
            <p:cNvSpPr txBox="1"/>
            <p:nvPr/>
          </p:nvSpPr>
          <p:spPr>
            <a:xfrm>
              <a:off x="0" y="-47625"/>
              <a:ext cx="5110260" cy="697346"/>
            </a:xfrm>
            <a:prstGeom prst="rect">
              <a:avLst/>
            </a:prstGeom>
          </p:spPr>
          <p:txBody>
            <a:bodyPr lIns="50800" tIns="50800" rIns="50800" bIns="50800" rtlCol="0" anchor="ctr"/>
            <a:lstStyle/>
            <a:p>
              <a:pPr algn="ctr">
                <a:lnSpc>
                  <a:spcPts val="2659"/>
                </a:lnSpc>
              </a:pPr>
              <a:endParaRPr/>
            </a:p>
          </p:txBody>
        </p:sp>
      </p:grpSp>
      <p:sp>
        <p:nvSpPr>
          <p:cNvPr id="30" name="Freeform 30"/>
          <p:cNvSpPr/>
          <p:nvPr/>
        </p:nvSpPr>
        <p:spPr>
          <a:xfrm>
            <a:off x="6746722" y="1994610"/>
            <a:ext cx="476948" cy="476948"/>
          </a:xfrm>
          <a:custGeom>
            <a:avLst/>
            <a:gdLst/>
            <a:ahLst/>
            <a:cxnLst/>
            <a:rect l="l" t="t" r="r" b="b"/>
            <a:pathLst>
              <a:path w="476948" h="476948">
                <a:moveTo>
                  <a:pt x="0" y="0"/>
                </a:moveTo>
                <a:lnTo>
                  <a:pt x="476948" y="0"/>
                </a:lnTo>
                <a:lnTo>
                  <a:pt x="476948" y="476949"/>
                </a:lnTo>
                <a:lnTo>
                  <a:pt x="0" y="47694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1" name="AutoShape 11"/>
          <p:cNvSpPr/>
          <p:nvPr/>
        </p:nvSpPr>
        <p:spPr>
          <a:xfrm flipV="1">
            <a:off x="3863119" y="9510252"/>
            <a:ext cx="10561761" cy="0"/>
          </a:xfrm>
          <a:prstGeom prst="line">
            <a:avLst/>
          </a:prstGeom>
          <a:ln w="47625" cap="rnd">
            <a:solidFill>
              <a:srgbClr val="FFEFD4"/>
            </a:solidFill>
            <a:prstDash val="lgDash"/>
            <a:headEnd type="oval" w="lg" len="lg"/>
            <a:tailEnd type="oval" w="lg" len="lg"/>
          </a:ln>
        </p:spPr>
      </p:sp>
      <p:grpSp>
        <p:nvGrpSpPr>
          <p:cNvPr id="24" name="Group 24"/>
          <p:cNvGrpSpPr/>
          <p:nvPr/>
        </p:nvGrpSpPr>
        <p:grpSpPr>
          <a:xfrm>
            <a:off x="1597448" y="1012851"/>
            <a:ext cx="8110607" cy="525247"/>
            <a:chOff x="0" y="0"/>
            <a:chExt cx="1705683" cy="110461"/>
          </a:xfrm>
        </p:grpSpPr>
        <p:sp>
          <p:nvSpPr>
            <p:cNvPr id="25" name="Freeform 25"/>
            <p:cNvSpPr/>
            <p:nvPr/>
          </p:nvSpPr>
          <p:spPr>
            <a:xfrm>
              <a:off x="0" y="0"/>
              <a:ext cx="1705683" cy="110461"/>
            </a:xfrm>
            <a:custGeom>
              <a:avLst/>
              <a:gdLst/>
              <a:ahLst/>
              <a:cxnLst/>
              <a:rect l="l" t="t" r="r" b="b"/>
              <a:pathLst>
                <a:path w="1705683" h="110461">
                  <a:moveTo>
                    <a:pt x="19091" y="0"/>
                  </a:moveTo>
                  <a:lnTo>
                    <a:pt x="1686592" y="0"/>
                  </a:lnTo>
                  <a:cubicBezTo>
                    <a:pt x="1691655" y="0"/>
                    <a:pt x="1696511" y="2011"/>
                    <a:pt x="1700092" y="5592"/>
                  </a:cubicBezTo>
                  <a:cubicBezTo>
                    <a:pt x="1703672" y="9172"/>
                    <a:pt x="1705683" y="14028"/>
                    <a:pt x="1705683" y="19091"/>
                  </a:cubicBezTo>
                  <a:lnTo>
                    <a:pt x="1705683" y="91370"/>
                  </a:lnTo>
                  <a:cubicBezTo>
                    <a:pt x="1705683" y="101914"/>
                    <a:pt x="1697136" y="110461"/>
                    <a:pt x="1686592" y="110461"/>
                  </a:cubicBezTo>
                  <a:lnTo>
                    <a:pt x="19091" y="110461"/>
                  </a:lnTo>
                  <a:cubicBezTo>
                    <a:pt x="8547" y="110461"/>
                    <a:pt x="0" y="101914"/>
                    <a:pt x="0" y="91370"/>
                  </a:cubicBezTo>
                  <a:lnTo>
                    <a:pt x="0" y="19091"/>
                  </a:lnTo>
                  <a:cubicBezTo>
                    <a:pt x="0" y="8547"/>
                    <a:pt x="8547" y="0"/>
                    <a:pt x="19091" y="0"/>
                  </a:cubicBezTo>
                  <a:close/>
                </a:path>
              </a:pathLst>
            </a:custGeom>
            <a:solidFill>
              <a:srgbClr val="1E302C"/>
            </a:solidFill>
          </p:spPr>
        </p:sp>
        <p:sp>
          <p:nvSpPr>
            <p:cNvPr id="26" name="TextBox 26"/>
            <p:cNvSpPr txBox="1"/>
            <p:nvPr/>
          </p:nvSpPr>
          <p:spPr>
            <a:xfrm>
              <a:off x="0" y="-47625"/>
              <a:ext cx="1705683" cy="158086"/>
            </a:xfrm>
            <a:prstGeom prst="rect">
              <a:avLst/>
            </a:prstGeom>
          </p:spPr>
          <p:txBody>
            <a:bodyPr lIns="50800" tIns="50800" rIns="50800" bIns="50800" rtlCol="0" anchor="ctr"/>
            <a:lstStyle/>
            <a:p>
              <a:pPr algn="ctr">
                <a:lnSpc>
                  <a:spcPts val="2659"/>
                </a:lnSpc>
              </a:pPr>
              <a:endParaRPr/>
            </a:p>
          </p:txBody>
        </p:sp>
      </p:grpSp>
      <p:sp>
        <p:nvSpPr>
          <p:cNvPr id="33" name="TextBox 33"/>
          <p:cNvSpPr txBox="1"/>
          <p:nvPr/>
        </p:nvSpPr>
        <p:spPr>
          <a:xfrm>
            <a:off x="2627879" y="1068252"/>
            <a:ext cx="6049746" cy="417871"/>
          </a:xfrm>
          <a:prstGeom prst="rect">
            <a:avLst/>
          </a:prstGeom>
        </p:spPr>
        <p:txBody>
          <a:bodyPr lIns="0" tIns="0" rIns="0" bIns="0" rtlCol="0" anchor="t">
            <a:spAutoFit/>
          </a:bodyPr>
          <a:lstStyle/>
          <a:p>
            <a:pPr algn="ctr">
              <a:lnSpc>
                <a:spcPts val="3499"/>
              </a:lnSpc>
              <a:spcBef>
                <a:spcPct val="0"/>
              </a:spcBef>
            </a:pPr>
            <a:r>
              <a:rPr lang="en-US" sz="2499" dirty="0">
                <a:solidFill>
                  <a:srgbClr val="FFF7EF"/>
                </a:solidFill>
                <a:latin typeface="ITC Franklin Gothic LT Semi-Bold"/>
              </a:rPr>
              <a:t>Type of Attrition</a:t>
            </a:r>
          </a:p>
        </p:txBody>
      </p:sp>
      <p:grpSp>
        <p:nvGrpSpPr>
          <p:cNvPr id="36" name="Group 36"/>
          <p:cNvGrpSpPr/>
          <p:nvPr/>
        </p:nvGrpSpPr>
        <p:grpSpPr>
          <a:xfrm>
            <a:off x="7421877" y="2083321"/>
            <a:ext cx="2822718" cy="1378910"/>
            <a:chOff x="0" y="0"/>
            <a:chExt cx="751987" cy="518240"/>
          </a:xfrm>
        </p:grpSpPr>
        <p:sp>
          <p:nvSpPr>
            <p:cNvPr id="37" name="Freeform 37"/>
            <p:cNvSpPr/>
            <p:nvPr/>
          </p:nvSpPr>
          <p:spPr>
            <a:xfrm>
              <a:off x="0" y="0"/>
              <a:ext cx="751987" cy="518240"/>
            </a:xfrm>
            <a:custGeom>
              <a:avLst/>
              <a:gdLst/>
              <a:ahLst/>
              <a:cxnLst/>
              <a:rect l="l" t="t" r="r" b="b"/>
              <a:pathLst>
                <a:path w="751987" h="518240">
                  <a:moveTo>
                    <a:pt x="54854" y="0"/>
                  </a:moveTo>
                  <a:lnTo>
                    <a:pt x="697133" y="0"/>
                  </a:lnTo>
                  <a:cubicBezTo>
                    <a:pt x="711681" y="0"/>
                    <a:pt x="725634" y="5779"/>
                    <a:pt x="735921" y="16066"/>
                  </a:cubicBezTo>
                  <a:cubicBezTo>
                    <a:pt x="746208" y="26354"/>
                    <a:pt x="751987" y="40306"/>
                    <a:pt x="751987" y="54854"/>
                  </a:cubicBezTo>
                  <a:lnTo>
                    <a:pt x="751987" y="463385"/>
                  </a:lnTo>
                  <a:cubicBezTo>
                    <a:pt x="751987" y="477934"/>
                    <a:pt x="746208" y="491886"/>
                    <a:pt x="735921" y="502173"/>
                  </a:cubicBezTo>
                  <a:cubicBezTo>
                    <a:pt x="725634" y="512460"/>
                    <a:pt x="711681" y="518240"/>
                    <a:pt x="697133" y="518240"/>
                  </a:cubicBezTo>
                  <a:lnTo>
                    <a:pt x="54854" y="518240"/>
                  </a:lnTo>
                  <a:cubicBezTo>
                    <a:pt x="40306" y="518240"/>
                    <a:pt x="26354" y="512460"/>
                    <a:pt x="16066" y="502173"/>
                  </a:cubicBezTo>
                  <a:cubicBezTo>
                    <a:pt x="5779" y="491886"/>
                    <a:pt x="0" y="477934"/>
                    <a:pt x="0" y="463385"/>
                  </a:cubicBezTo>
                  <a:lnTo>
                    <a:pt x="0" y="54854"/>
                  </a:lnTo>
                  <a:cubicBezTo>
                    <a:pt x="0" y="40306"/>
                    <a:pt x="5779" y="26354"/>
                    <a:pt x="16066" y="16066"/>
                  </a:cubicBezTo>
                  <a:cubicBezTo>
                    <a:pt x="26354" y="5779"/>
                    <a:pt x="40306" y="0"/>
                    <a:pt x="54854" y="0"/>
                  </a:cubicBezTo>
                  <a:close/>
                </a:path>
              </a:pathLst>
            </a:custGeom>
            <a:solidFill>
              <a:srgbClr val="8F6234"/>
            </a:solidFill>
          </p:spPr>
          <p:txBody>
            <a:bodyPr/>
            <a:lstStyle/>
            <a:p>
              <a:endParaRPr lang="en-IN" dirty="0"/>
            </a:p>
          </p:txBody>
        </p:sp>
        <p:sp>
          <p:nvSpPr>
            <p:cNvPr id="38" name="TextBox 38"/>
            <p:cNvSpPr txBox="1"/>
            <p:nvPr/>
          </p:nvSpPr>
          <p:spPr>
            <a:xfrm>
              <a:off x="0" y="-47625"/>
              <a:ext cx="751987" cy="565865"/>
            </a:xfrm>
            <a:prstGeom prst="rect">
              <a:avLst/>
            </a:prstGeom>
          </p:spPr>
          <p:txBody>
            <a:bodyPr lIns="50800" tIns="50800" rIns="50800" bIns="50800" rtlCol="0" anchor="ctr"/>
            <a:lstStyle/>
            <a:p>
              <a:pPr algn="ctr">
                <a:lnSpc>
                  <a:spcPts val="2659"/>
                </a:lnSpc>
              </a:pPr>
              <a:endParaRPr/>
            </a:p>
          </p:txBody>
        </p:sp>
      </p:grpSp>
      <p:sp>
        <p:nvSpPr>
          <p:cNvPr id="39" name="Freeform 39"/>
          <p:cNvSpPr/>
          <p:nvPr/>
        </p:nvSpPr>
        <p:spPr>
          <a:xfrm>
            <a:off x="9837426" y="1804149"/>
            <a:ext cx="476948" cy="476948"/>
          </a:xfrm>
          <a:custGeom>
            <a:avLst/>
            <a:gdLst/>
            <a:ahLst/>
            <a:cxnLst/>
            <a:rect l="l" t="t" r="r" b="b"/>
            <a:pathLst>
              <a:path w="476948" h="476948">
                <a:moveTo>
                  <a:pt x="0" y="0"/>
                </a:moveTo>
                <a:lnTo>
                  <a:pt x="476949" y="0"/>
                </a:lnTo>
                <a:lnTo>
                  <a:pt x="476949" y="476949"/>
                </a:lnTo>
                <a:lnTo>
                  <a:pt x="0" y="47694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0" name="TextBox 40"/>
          <p:cNvSpPr txBox="1"/>
          <p:nvPr/>
        </p:nvSpPr>
        <p:spPr>
          <a:xfrm>
            <a:off x="7697051" y="2397823"/>
            <a:ext cx="2272370" cy="503086"/>
          </a:xfrm>
          <a:prstGeom prst="rect">
            <a:avLst/>
          </a:prstGeom>
        </p:spPr>
        <p:txBody>
          <a:bodyPr lIns="0" tIns="0" rIns="0" bIns="0" rtlCol="0" anchor="t">
            <a:spAutoFit/>
          </a:bodyPr>
          <a:lstStyle/>
          <a:p>
            <a:pPr algn="ctr">
              <a:lnSpc>
                <a:spcPts val="4199"/>
              </a:lnSpc>
              <a:spcBef>
                <a:spcPct val="0"/>
              </a:spcBef>
            </a:pPr>
            <a:r>
              <a:rPr lang="en-US" sz="2999" dirty="0">
                <a:solidFill>
                  <a:srgbClr val="FFF7EF"/>
                </a:solidFill>
                <a:latin typeface="ITC Franklin Gothic LT"/>
              </a:rPr>
              <a:t>Retirement</a:t>
            </a:r>
          </a:p>
        </p:txBody>
      </p:sp>
      <p:grpSp>
        <p:nvGrpSpPr>
          <p:cNvPr id="41" name="Group 41"/>
          <p:cNvGrpSpPr/>
          <p:nvPr/>
        </p:nvGrpSpPr>
        <p:grpSpPr>
          <a:xfrm>
            <a:off x="939828" y="1963691"/>
            <a:ext cx="2923290" cy="1446039"/>
            <a:chOff x="0" y="-47625"/>
            <a:chExt cx="778780" cy="571310"/>
          </a:xfrm>
        </p:grpSpPr>
        <p:sp>
          <p:nvSpPr>
            <p:cNvPr id="42" name="Freeform 42"/>
            <p:cNvSpPr/>
            <p:nvPr/>
          </p:nvSpPr>
          <p:spPr>
            <a:xfrm>
              <a:off x="26793" y="5445"/>
              <a:ext cx="751987" cy="518240"/>
            </a:xfrm>
            <a:custGeom>
              <a:avLst/>
              <a:gdLst/>
              <a:ahLst/>
              <a:cxnLst/>
              <a:rect l="l" t="t" r="r" b="b"/>
              <a:pathLst>
                <a:path w="751987" h="518240">
                  <a:moveTo>
                    <a:pt x="54854" y="0"/>
                  </a:moveTo>
                  <a:lnTo>
                    <a:pt x="697133" y="0"/>
                  </a:lnTo>
                  <a:cubicBezTo>
                    <a:pt x="711681" y="0"/>
                    <a:pt x="725634" y="5779"/>
                    <a:pt x="735921" y="16066"/>
                  </a:cubicBezTo>
                  <a:cubicBezTo>
                    <a:pt x="746208" y="26354"/>
                    <a:pt x="751987" y="40306"/>
                    <a:pt x="751987" y="54854"/>
                  </a:cubicBezTo>
                  <a:lnTo>
                    <a:pt x="751987" y="463385"/>
                  </a:lnTo>
                  <a:cubicBezTo>
                    <a:pt x="751987" y="477934"/>
                    <a:pt x="746208" y="491886"/>
                    <a:pt x="735921" y="502173"/>
                  </a:cubicBezTo>
                  <a:cubicBezTo>
                    <a:pt x="725634" y="512460"/>
                    <a:pt x="711681" y="518240"/>
                    <a:pt x="697133" y="518240"/>
                  </a:cubicBezTo>
                  <a:lnTo>
                    <a:pt x="54854" y="518240"/>
                  </a:lnTo>
                  <a:cubicBezTo>
                    <a:pt x="40306" y="518240"/>
                    <a:pt x="26354" y="512460"/>
                    <a:pt x="16066" y="502173"/>
                  </a:cubicBezTo>
                  <a:cubicBezTo>
                    <a:pt x="5779" y="491886"/>
                    <a:pt x="0" y="477934"/>
                    <a:pt x="0" y="463385"/>
                  </a:cubicBezTo>
                  <a:lnTo>
                    <a:pt x="0" y="54854"/>
                  </a:lnTo>
                  <a:cubicBezTo>
                    <a:pt x="0" y="40306"/>
                    <a:pt x="5779" y="26354"/>
                    <a:pt x="16066" y="16066"/>
                  </a:cubicBezTo>
                  <a:cubicBezTo>
                    <a:pt x="26354" y="5779"/>
                    <a:pt x="40306" y="0"/>
                    <a:pt x="54854" y="0"/>
                  </a:cubicBezTo>
                  <a:close/>
                </a:path>
              </a:pathLst>
            </a:custGeom>
            <a:solidFill>
              <a:srgbClr val="8F6234"/>
            </a:solidFill>
          </p:spPr>
        </p:sp>
        <p:sp>
          <p:nvSpPr>
            <p:cNvPr id="43" name="TextBox 43"/>
            <p:cNvSpPr txBox="1"/>
            <p:nvPr/>
          </p:nvSpPr>
          <p:spPr>
            <a:xfrm>
              <a:off x="0" y="-47625"/>
              <a:ext cx="751987" cy="565865"/>
            </a:xfrm>
            <a:prstGeom prst="rect">
              <a:avLst/>
            </a:prstGeom>
          </p:spPr>
          <p:txBody>
            <a:bodyPr lIns="50800" tIns="50800" rIns="50800" bIns="50800" rtlCol="0" anchor="ctr"/>
            <a:lstStyle/>
            <a:p>
              <a:pPr algn="ctr">
                <a:lnSpc>
                  <a:spcPts val="2659"/>
                </a:lnSpc>
              </a:pPr>
              <a:endParaRPr/>
            </a:p>
          </p:txBody>
        </p:sp>
      </p:grpSp>
      <p:sp>
        <p:nvSpPr>
          <p:cNvPr id="44" name="Freeform 44"/>
          <p:cNvSpPr/>
          <p:nvPr/>
        </p:nvSpPr>
        <p:spPr>
          <a:xfrm>
            <a:off x="3374470" y="1804149"/>
            <a:ext cx="476948" cy="476948"/>
          </a:xfrm>
          <a:custGeom>
            <a:avLst/>
            <a:gdLst/>
            <a:ahLst/>
            <a:cxnLst/>
            <a:rect l="l" t="t" r="r" b="b"/>
            <a:pathLst>
              <a:path w="476948" h="476948">
                <a:moveTo>
                  <a:pt x="0" y="0"/>
                </a:moveTo>
                <a:lnTo>
                  <a:pt x="476948" y="0"/>
                </a:lnTo>
                <a:lnTo>
                  <a:pt x="476948" y="476949"/>
                </a:lnTo>
                <a:lnTo>
                  <a:pt x="0" y="47694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dirty="0"/>
          </a:p>
        </p:txBody>
      </p:sp>
      <p:sp>
        <p:nvSpPr>
          <p:cNvPr id="45" name="TextBox 45"/>
          <p:cNvSpPr txBox="1"/>
          <p:nvPr/>
        </p:nvSpPr>
        <p:spPr>
          <a:xfrm>
            <a:off x="1030068" y="2534174"/>
            <a:ext cx="2614802" cy="861774"/>
          </a:xfrm>
          <a:prstGeom prst="rect">
            <a:avLst/>
          </a:prstGeom>
        </p:spPr>
        <p:txBody>
          <a:bodyPr lIns="0" tIns="0" rIns="0" bIns="0" rtlCol="0" anchor="t">
            <a:spAutoFit/>
          </a:bodyPr>
          <a:lstStyle/>
          <a:p>
            <a:pPr algn="ctr"/>
            <a:r>
              <a:rPr lang="en-US" sz="2800" dirty="0">
                <a:solidFill>
                  <a:schemeClr val="bg1"/>
                </a:solidFill>
              </a:rPr>
              <a:t>Involuntary</a:t>
            </a:r>
            <a:endParaRPr lang="en-IN" sz="2800" dirty="0">
              <a:solidFill>
                <a:schemeClr val="bg1"/>
              </a:solidFill>
            </a:endParaRPr>
          </a:p>
          <a:p>
            <a:pPr algn="ctr"/>
            <a:endParaRPr lang="en-IN" sz="2800" dirty="0"/>
          </a:p>
        </p:txBody>
      </p:sp>
      <p:sp>
        <p:nvSpPr>
          <p:cNvPr id="50" name="TextBox 50"/>
          <p:cNvSpPr txBox="1"/>
          <p:nvPr/>
        </p:nvSpPr>
        <p:spPr>
          <a:xfrm>
            <a:off x="4696054" y="4186525"/>
            <a:ext cx="2033896" cy="2085892"/>
          </a:xfrm>
          <a:prstGeom prst="rect">
            <a:avLst/>
          </a:prstGeom>
        </p:spPr>
        <p:txBody>
          <a:bodyPr lIns="0" tIns="0" rIns="0" bIns="0" rtlCol="0" anchor="t">
            <a:spAutoFit/>
          </a:bodyPr>
          <a:lstStyle/>
          <a:p>
            <a:pPr marL="342900" indent="-342900" algn="just">
              <a:lnSpc>
                <a:spcPts val="4199"/>
              </a:lnSpc>
              <a:spcBef>
                <a:spcPct val="0"/>
              </a:spcBef>
              <a:buFont typeface="Arial" panose="020B0604020202020204" pitchFamily="34" charset="0"/>
              <a:buChar char="•"/>
            </a:pPr>
            <a:r>
              <a:rPr lang="en-US" sz="2000" dirty="0">
                <a:solidFill>
                  <a:srgbClr val="FFF7EF"/>
                </a:solidFill>
                <a:latin typeface="ITC Franklin Gothic LT"/>
              </a:rPr>
              <a:t>Position elimination</a:t>
            </a:r>
          </a:p>
          <a:p>
            <a:pPr marL="342900" indent="-342900" algn="just">
              <a:lnSpc>
                <a:spcPts val="4199"/>
              </a:lnSpc>
              <a:spcBef>
                <a:spcPct val="0"/>
              </a:spcBef>
              <a:buFont typeface="Arial" panose="020B0604020202020204" pitchFamily="34" charset="0"/>
              <a:buChar char="•"/>
            </a:pPr>
            <a:r>
              <a:rPr lang="en-US" sz="2000" dirty="0">
                <a:solidFill>
                  <a:srgbClr val="FFF7EF"/>
                </a:solidFill>
                <a:latin typeface="ITC Franklin Gothic LT"/>
              </a:rPr>
              <a:t>Termination</a:t>
            </a:r>
          </a:p>
          <a:p>
            <a:pPr algn="ctr">
              <a:lnSpc>
                <a:spcPts val="4199"/>
              </a:lnSpc>
              <a:spcBef>
                <a:spcPct val="0"/>
              </a:spcBef>
            </a:pPr>
            <a:r>
              <a:rPr lang="en-US" sz="2000" dirty="0">
                <a:solidFill>
                  <a:srgbClr val="FFF7EF"/>
                </a:solidFill>
                <a:latin typeface="ITC Franklin Gothic LT"/>
              </a:rPr>
              <a:t>Layoffs</a:t>
            </a:r>
          </a:p>
        </p:txBody>
      </p:sp>
      <p:sp>
        <p:nvSpPr>
          <p:cNvPr id="55" name="TextBox 55"/>
          <p:cNvSpPr txBox="1"/>
          <p:nvPr/>
        </p:nvSpPr>
        <p:spPr>
          <a:xfrm>
            <a:off x="7848497" y="6929483"/>
            <a:ext cx="2033896" cy="1346038"/>
          </a:xfrm>
          <a:prstGeom prst="rect">
            <a:avLst/>
          </a:prstGeom>
        </p:spPr>
        <p:txBody>
          <a:bodyPr lIns="0" tIns="0" rIns="0" bIns="0" rtlCol="0" anchor="t">
            <a:spAutoFit/>
          </a:bodyPr>
          <a:lstStyle/>
          <a:p>
            <a:pPr algn="ctr">
              <a:lnSpc>
                <a:spcPts val="3499"/>
              </a:lnSpc>
              <a:spcBef>
                <a:spcPct val="0"/>
              </a:spcBef>
            </a:pPr>
            <a:r>
              <a:rPr lang="en-US" sz="2499" dirty="0">
                <a:solidFill>
                  <a:srgbClr val="FFF7EF"/>
                </a:solidFill>
                <a:latin typeface="ITC Franklin Gothic LT"/>
              </a:rPr>
              <a:t>Seek Feedback and Adapt</a:t>
            </a:r>
          </a:p>
        </p:txBody>
      </p:sp>
      <p:sp>
        <p:nvSpPr>
          <p:cNvPr id="60" name="TextBox 60"/>
          <p:cNvSpPr txBox="1"/>
          <p:nvPr/>
        </p:nvSpPr>
        <p:spPr>
          <a:xfrm>
            <a:off x="1006247" y="4392530"/>
            <a:ext cx="2272370" cy="1231106"/>
          </a:xfrm>
          <a:prstGeom prst="rect">
            <a:avLst/>
          </a:prstGeom>
        </p:spPr>
        <p:txBody>
          <a:bodyPr lIns="0" tIns="0" rIns="0" bIns="0" rtlCol="0" anchor="t">
            <a:spAutoFit/>
          </a:bodyPr>
          <a:lstStyle/>
          <a:p>
            <a:pPr marL="457200" indent="-457200" algn="just">
              <a:spcBef>
                <a:spcPct val="0"/>
              </a:spcBef>
              <a:buFont typeface="Arial" panose="020B0604020202020204" pitchFamily="34" charset="0"/>
              <a:buChar char="•"/>
            </a:pPr>
            <a:r>
              <a:rPr lang="en-US" sz="2000" dirty="0">
                <a:solidFill>
                  <a:srgbClr val="FFF7EF"/>
                </a:solidFill>
                <a:latin typeface="ITC Franklin Gothic LT"/>
              </a:rPr>
              <a:t>Accepting a new job offer.</a:t>
            </a:r>
          </a:p>
          <a:p>
            <a:pPr marL="457200" indent="-457200" algn="just">
              <a:spcBef>
                <a:spcPct val="0"/>
              </a:spcBef>
              <a:buFont typeface="Arial" panose="020B0604020202020204" pitchFamily="34" charset="0"/>
              <a:buChar char="•"/>
            </a:pPr>
            <a:r>
              <a:rPr lang="en-US" sz="2000" dirty="0">
                <a:solidFill>
                  <a:srgbClr val="FFF7EF"/>
                </a:solidFill>
                <a:latin typeface="ITC Franklin Gothic LT"/>
              </a:rPr>
              <a:t>Making a career change</a:t>
            </a:r>
          </a:p>
        </p:txBody>
      </p:sp>
      <p:sp>
        <p:nvSpPr>
          <p:cNvPr id="61" name="Freeform 61"/>
          <p:cNvSpPr/>
          <p:nvPr/>
        </p:nvSpPr>
        <p:spPr>
          <a:xfrm rot="-6698292">
            <a:off x="10660452" y="5976303"/>
            <a:ext cx="1380740" cy="594973"/>
          </a:xfrm>
          <a:custGeom>
            <a:avLst/>
            <a:gdLst/>
            <a:ahLst/>
            <a:cxnLst/>
            <a:rect l="l" t="t" r="r" b="b"/>
            <a:pathLst>
              <a:path w="1380740" h="594973">
                <a:moveTo>
                  <a:pt x="0" y="0"/>
                </a:moveTo>
                <a:lnTo>
                  <a:pt x="1380740" y="0"/>
                </a:lnTo>
                <a:lnTo>
                  <a:pt x="1380740" y="594973"/>
                </a:lnTo>
                <a:lnTo>
                  <a:pt x="0" y="59497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2" name="Freeform 62"/>
          <p:cNvSpPr/>
          <p:nvPr/>
        </p:nvSpPr>
        <p:spPr>
          <a:xfrm rot="2811967">
            <a:off x="15686610" y="2467173"/>
            <a:ext cx="1380740" cy="594973"/>
          </a:xfrm>
          <a:custGeom>
            <a:avLst/>
            <a:gdLst/>
            <a:ahLst/>
            <a:cxnLst/>
            <a:rect l="l" t="t" r="r" b="b"/>
            <a:pathLst>
              <a:path w="1380740" h="594973">
                <a:moveTo>
                  <a:pt x="0" y="0"/>
                </a:moveTo>
                <a:lnTo>
                  <a:pt x="1380739" y="0"/>
                </a:lnTo>
                <a:lnTo>
                  <a:pt x="1380739" y="594973"/>
                </a:lnTo>
                <a:lnTo>
                  <a:pt x="0" y="59497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3" name="Freeform 63"/>
          <p:cNvSpPr/>
          <p:nvPr/>
        </p:nvSpPr>
        <p:spPr>
          <a:xfrm>
            <a:off x="14282654" y="5972953"/>
            <a:ext cx="1320252" cy="1409978"/>
          </a:xfrm>
          <a:custGeom>
            <a:avLst/>
            <a:gdLst/>
            <a:ahLst/>
            <a:cxnLst/>
            <a:rect l="l" t="t" r="r" b="b"/>
            <a:pathLst>
              <a:path w="1320252" h="1409978">
                <a:moveTo>
                  <a:pt x="0" y="0"/>
                </a:moveTo>
                <a:lnTo>
                  <a:pt x="1320252" y="0"/>
                </a:lnTo>
                <a:lnTo>
                  <a:pt x="1320252" y="1409977"/>
                </a:lnTo>
                <a:lnTo>
                  <a:pt x="0" y="140997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64" name="Freeform 64"/>
          <p:cNvSpPr/>
          <p:nvPr/>
        </p:nvSpPr>
        <p:spPr>
          <a:xfrm flipH="1">
            <a:off x="17072975" y="7677714"/>
            <a:ext cx="559764" cy="597806"/>
          </a:xfrm>
          <a:custGeom>
            <a:avLst/>
            <a:gdLst/>
            <a:ahLst/>
            <a:cxnLst/>
            <a:rect l="l" t="t" r="r" b="b"/>
            <a:pathLst>
              <a:path w="559764" h="597806">
                <a:moveTo>
                  <a:pt x="559764" y="0"/>
                </a:moveTo>
                <a:lnTo>
                  <a:pt x="0" y="0"/>
                </a:lnTo>
                <a:lnTo>
                  <a:pt x="0" y="597807"/>
                </a:lnTo>
                <a:lnTo>
                  <a:pt x="559764" y="597807"/>
                </a:lnTo>
                <a:lnTo>
                  <a:pt x="559764"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65" name="Freeform 65"/>
          <p:cNvSpPr/>
          <p:nvPr/>
        </p:nvSpPr>
        <p:spPr>
          <a:xfrm>
            <a:off x="10845609" y="1162245"/>
            <a:ext cx="559764" cy="597806"/>
          </a:xfrm>
          <a:custGeom>
            <a:avLst/>
            <a:gdLst/>
            <a:ahLst/>
            <a:cxnLst/>
            <a:rect l="l" t="t" r="r" b="b"/>
            <a:pathLst>
              <a:path w="559764" h="597806">
                <a:moveTo>
                  <a:pt x="0" y="0"/>
                </a:moveTo>
                <a:lnTo>
                  <a:pt x="559764" y="0"/>
                </a:lnTo>
                <a:lnTo>
                  <a:pt x="559764" y="597807"/>
                </a:lnTo>
                <a:lnTo>
                  <a:pt x="0" y="597807"/>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77" name="TextBox 76">
            <a:extLst>
              <a:ext uri="{FF2B5EF4-FFF2-40B4-BE49-F238E27FC236}">
                <a16:creationId xmlns:a16="http://schemas.microsoft.com/office/drawing/2014/main" id="{5AC37731-4235-11C8-BD84-53C8B23F2A17}"/>
              </a:ext>
            </a:extLst>
          </p:cNvPr>
          <p:cNvSpPr txBox="1"/>
          <p:nvPr/>
        </p:nvSpPr>
        <p:spPr>
          <a:xfrm>
            <a:off x="4291781" y="5515012"/>
            <a:ext cx="9704438" cy="488467"/>
          </a:xfrm>
          <a:prstGeom prst="rect">
            <a:avLst/>
          </a:prstGeom>
          <a:noFill/>
        </p:spPr>
        <p:txBody>
          <a:bodyPr wrap="square">
            <a:spAutoFit/>
          </a:bodyPr>
          <a:lstStyle/>
          <a:p>
            <a:pPr algn="ctr">
              <a:lnSpc>
                <a:spcPts val="3499"/>
              </a:lnSpc>
              <a:spcBef>
                <a:spcPct val="0"/>
              </a:spcBef>
            </a:pPr>
            <a:r>
              <a:rPr lang="en-US" sz="1800" dirty="0">
                <a:solidFill>
                  <a:srgbClr val="FFF7EF"/>
                </a:solidFill>
                <a:latin typeface="ITC Franklin Gothic LT"/>
              </a:rPr>
              <a:t>Seek Feedback and Adapt</a:t>
            </a:r>
          </a:p>
        </p:txBody>
      </p:sp>
      <p:sp>
        <p:nvSpPr>
          <p:cNvPr id="78" name="TextBox 55">
            <a:extLst>
              <a:ext uri="{FF2B5EF4-FFF2-40B4-BE49-F238E27FC236}">
                <a16:creationId xmlns:a16="http://schemas.microsoft.com/office/drawing/2014/main" id="{C5B6B8A4-2BE7-F373-1E1B-D06BA5EDADC2}"/>
              </a:ext>
            </a:extLst>
          </p:cNvPr>
          <p:cNvSpPr txBox="1"/>
          <p:nvPr/>
        </p:nvSpPr>
        <p:spPr>
          <a:xfrm>
            <a:off x="3895726" y="7036361"/>
            <a:ext cx="2033896" cy="1346038"/>
          </a:xfrm>
          <a:prstGeom prst="rect">
            <a:avLst/>
          </a:prstGeom>
        </p:spPr>
        <p:txBody>
          <a:bodyPr lIns="0" tIns="0" rIns="0" bIns="0" rtlCol="0" anchor="t">
            <a:spAutoFit/>
          </a:bodyPr>
          <a:lstStyle/>
          <a:p>
            <a:pPr algn="ctr">
              <a:lnSpc>
                <a:spcPts val="3499"/>
              </a:lnSpc>
              <a:spcBef>
                <a:spcPct val="0"/>
              </a:spcBef>
            </a:pPr>
            <a:r>
              <a:rPr lang="en-US" sz="2499" dirty="0">
                <a:solidFill>
                  <a:srgbClr val="FFF7EF"/>
                </a:solidFill>
                <a:latin typeface="ITC Franklin Gothic LT"/>
              </a:rPr>
              <a:t>Seek Feedback and Adapt</a:t>
            </a:r>
          </a:p>
        </p:txBody>
      </p:sp>
      <p:sp>
        <p:nvSpPr>
          <p:cNvPr id="84" name="TextBox 43">
            <a:extLst>
              <a:ext uri="{FF2B5EF4-FFF2-40B4-BE49-F238E27FC236}">
                <a16:creationId xmlns:a16="http://schemas.microsoft.com/office/drawing/2014/main" id="{B48775E6-D817-A251-1BDD-0357DD9E5280}"/>
              </a:ext>
            </a:extLst>
          </p:cNvPr>
          <p:cNvSpPr txBox="1"/>
          <p:nvPr/>
        </p:nvSpPr>
        <p:spPr>
          <a:xfrm>
            <a:off x="4426032" y="2972670"/>
            <a:ext cx="2822718" cy="1432257"/>
          </a:xfrm>
          <a:prstGeom prst="rect">
            <a:avLst/>
          </a:prstGeom>
        </p:spPr>
        <p:txBody>
          <a:bodyPr lIns="50800" tIns="50800" rIns="50800" bIns="50800" rtlCol="0" anchor="ctr"/>
          <a:lstStyle/>
          <a:p>
            <a:pPr algn="ctr">
              <a:lnSpc>
                <a:spcPts val="2659"/>
              </a:lnSpc>
            </a:pPr>
            <a:endParaRPr/>
          </a:p>
        </p:txBody>
      </p:sp>
      <p:sp>
        <p:nvSpPr>
          <p:cNvPr id="85" name="TextBox 45">
            <a:extLst>
              <a:ext uri="{FF2B5EF4-FFF2-40B4-BE49-F238E27FC236}">
                <a16:creationId xmlns:a16="http://schemas.microsoft.com/office/drawing/2014/main" id="{F847F7E3-A675-B8DF-A877-8266873E7E9B}"/>
              </a:ext>
            </a:extLst>
          </p:cNvPr>
          <p:cNvSpPr txBox="1"/>
          <p:nvPr/>
        </p:nvSpPr>
        <p:spPr>
          <a:xfrm>
            <a:off x="4265325" y="2494617"/>
            <a:ext cx="2614802" cy="861774"/>
          </a:xfrm>
          <a:prstGeom prst="rect">
            <a:avLst/>
          </a:prstGeom>
        </p:spPr>
        <p:txBody>
          <a:bodyPr lIns="0" tIns="0" rIns="0" bIns="0" rtlCol="0" anchor="t">
            <a:spAutoFit/>
          </a:bodyPr>
          <a:lstStyle/>
          <a:p>
            <a:pPr algn="ctr"/>
            <a:r>
              <a:rPr lang="en-US" sz="2800" dirty="0">
                <a:solidFill>
                  <a:schemeClr val="bg1"/>
                </a:solidFill>
              </a:rPr>
              <a:t>Voluntary</a:t>
            </a:r>
            <a:endParaRPr lang="en-IN" sz="2800" dirty="0">
              <a:solidFill>
                <a:schemeClr val="bg1"/>
              </a:solidFill>
            </a:endParaRPr>
          </a:p>
          <a:p>
            <a:pPr algn="ctr"/>
            <a:endParaRPr lang="en-IN" sz="2800" dirty="0"/>
          </a:p>
        </p:txBody>
      </p:sp>
      <p:grpSp>
        <p:nvGrpSpPr>
          <p:cNvPr id="86" name="Group 29">
            <a:extLst>
              <a:ext uri="{FF2B5EF4-FFF2-40B4-BE49-F238E27FC236}">
                <a16:creationId xmlns:a16="http://schemas.microsoft.com/office/drawing/2014/main" id="{0B870EA5-B4A4-CCC9-F1CB-3A1C51498C67}"/>
              </a:ext>
            </a:extLst>
          </p:cNvPr>
          <p:cNvGrpSpPr/>
          <p:nvPr/>
        </p:nvGrpSpPr>
        <p:grpSpPr>
          <a:xfrm>
            <a:off x="928748" y="3886268"/>
            <a:ext cx="3497284" cy="3541367"/>
            <a:chOff x="-979412" y="-3032331"/>
            <a:chExt cx="5026669" cy="3438731"/>
          </a:xfrm>
        </p:grpSpPr>
        <p:sp>
          <p:nvSpPr>
            <p:cNvPr id="87" name="Freeform 30">
              <a:extLst>
                <a:ext uri="{FF2B5EF4-FFF2-40B4-BE49-F238E27FC236}">
                  <a16:creationId xmlns:a16="http://schemas.microsoft.com/office/drawing/2014/main" id="{B29B274C-135F-B593-E74A-3BC94088F214}"/>
                </a:ext>
              </a:extLst>
            </p:cNvPr>
            <p:cNvSpPr/>
            <p:nvPr/>
          </p:nvSpPr>
          <p:spPr>
            <a:xfrm>
              <a:off x="-979412" y="-3032331"/>
              <a:ext cx="4047257" cy="406400"/>
            </a:xfrm>
            <a:custGeom>
              <a:avLst/>
              <a:gdLst/>
              <a:ahLst/>
              <a:cxnLst/>
              <a:rect l="l" t="t" r="r" b="b"/>
              <a:pathLst>
                <a:path w="4047257" h="406400">
                  <a:moveTo>
                    <a:pt x="3844057" y="0"/>
                  </a:moveTo>
                  <a:cubicBezTo>
                    <a:pt x="3956282" y="0"/>
                    <a:pt x="4047257" y="90976"/>
                    <a:pt x="4047257" y="203200"/>
                  </a:cubicBezTo>
                  <a:cubicBezTo>
                    <a:pt x="4047257" y="315424"/>
                    <a:pt x="3956282" y="406400"/>
                    <a:pt x="3844057" y="406400"/>
                  </a:cubicBezTo>
                  <a:lnTo>
                    <a:pt x="203200" y="406400"/>
                  </a:lnTo>
                  <a:cubicBezTo>
                    <a:pt x="90976" y="406400"/>
                    <a:pt x="0" y="315424"/>
                    <a:pt x="0" y="203200"/>
                  </a:cubicBezTo>
                  <a:cubicBezTo>
                    <a:pt x="0" y="90976"/>
                    <a:pt x="90976" y="0"/>
                    <a:pt x="203200" y="0"/>
                  </a:cubicBezTo>
                  <a:close/>
                </a:path>
              </a:pathLst>
            </a:custGeom>
            <a:solidFill>
              <a:srgbClr val="FFF7EF"/>
            </a:solidFill>
            <a:ln w="19050" cap="sq">
              <a:solidFill>
                <a:srgbClr val="8F6234"/>
              </a:solidFill>
              <a:prstDash val="solid"/>
              <a:miter/>
            </a:ln>
          </p:spPr>
          <p:txBody>
            <a:bodyPr/>
            <a:lstStyle/>
            <a:p>
              <a:r>
                <a:rPr lang="en-US" dirty="0"/>
                <a:t>Accepting a new Job offer</a:t>
              </a:r>
              <a:endParaRPr lang="en-IN" dirty="0"/>
            </a:p>
          </p:txBody>
        </p:sp>
        <p:sp>
          <p:nvSpPr>
            <p:cNvPr id="88" name="TextBox 31">
              <a:extLst>
                <a:ext uri="{FF2B5EF4-FFF2-40B4-BE49-F238E27FC236}">
                  <a16:creationId xmlns:a16="http://schemas.microsoft.com/office/drawing/2014/main" id="{D4A4880D-AD2F-BFA5-77EF-44D0E835DFA7}"/>
                </a:ext>
              </a:extLst>
            </p:cNvPr>
            <p:cNvSpPr txBox="1"/>
            <p:nvPr/>
          </p:nvSpPr>
          <p:spPr>
            <a:xfrm>
              <a:off x="0" y="-47625"/>
              <a:ext cx="4047257" cy="454025"/>
            </a:xfrm>
            <a:prstGeom prst="rect">
              <a:avLst/>
            </a:prstGeom>
          </p:spPr>
          <p:txBody>
            <a:bodyPr lIns="50800" tIns="50800" rIns="50800" bIns="50800" rtlCol="0" anchor="ctr"/>
            <a:lstStyle/>
            <a:p>
              <a:pPr algn="ctr">
                <a:lnSpc>
                  <a:spcPts val="2659"/>
                </a:lnSpc>
              </a:pPr>
              <a:endParaRPr/>
            </a:p>
          </p:txBody>
        </p:sp>
      </p:grpSp>
      <p:grpSp>
        <p:nvGrpSpPr>
          <p:cNvPr id="95" name="Group 29">
            <a:extLst>
              <a:ext uri="{FF2B5EF4-FFF2-40B4-BE49-F238E27FC236}">
                <a16:creationId xmlns:a16="http://schemas.microsoft.com/office/drawing/2014/main" id="{EBEDA043-4DF8-F8DF-CD04-CD89C9C37684}"/>
              </a:ext>
            </a:extLst>
          </p:cNvPr>
          <p:cNvGrpSpPr/>
          <p:nvPr/>
        </p:nvGrpSpPr>
        <p:grpSpPr>
          <a:xfrm>
            <a:off x="4265325" y="4506486"/>
            <a:ext cx="4797234" cy="2185417"/>
            <a:chOff x="-3857512" y="-866267"/>
            <a:chExt cx="7904769" cy="1272667"/>
          </a:xfrm>
        </p:grpSpPr>
        <p:sp>
          <p:nvSpPr>
            <p:cNvPr id="96" name="Freeform 30">
              <a:extLst>
                <a:ext uri="{FF2B5EF4-FFF2-40B4-BE49-F238E27FC236}">
                  <a16:creationId xmlns:a16="http://schemas.microsoft.com/office/drawing/2014/main" id="{17B4264C-140A-038F-B2DF-262F3D6CA419}"/>
                </a:ext>
              </a:extLst>
            </p:cNvPr>
            <p:cNvSpPr/>
            <p:nvPr/>
          </p:nvSpPr>
          <p:spPr>
            <a:xfrm>
              <a:off x="-3857512" y="-866267"/>
              <a:ext cx="4410985" cy="238400"/>
            </a:xfrm>
            <a:custGeom>
              <a:avLst/>
              <a:gdLst/>
              <a:ahLst/>
              <a:cxnLst/>
              <a:rect l="l" t="t" r="r" b="b"/>
              <a:pathLst>
                <a:path w="4047257" h="406400">
                  <a:moveTo>
                    <a:pt x="3844057" y="0"/>
                  </a:moveTo>
                  <a:cubicBezTo>
                    <a:pt x="3956282" y="0"/>
                    <a:pt x="4047257" y="90976"/>
                    <a:pt x="4047257" y="203200"/>
                  </a:cubicBezTo>
                  <a:cubicBezTo>
                    <a:pt x="4047257" y="315424"/>
                    <a:pt x="3956282" y="406400"/>
                    <a:pt x="3844057" y="406400"/>
                  </a:cubicBezTo>
                  <a:lnTo>
                    <a:pt x="203200" y="406400"/>
                  </a:lnTo>
                  <a:cubicBezTo>
                    <a:pt x="90976" y="406400"/>
                    <a:pt x="0" y="315424"/>
                    <a:pt x="0" y="203200"/>
                  </a:cubicBezTo>
                  <a:cubicBezTo>
                    <a:pt x="0" y="90976"/>
                    <a:pt x="90976" y="0"/>
                    <a:pt x="203200" y="0"/>
                  </a:cubicBezTo>
                  <a:close/>
                </a:path>
              </a:pathLst>
            </a:custGeom>
            <a:solidFill>
              <a:srgbClr val="FFF7EF"/>
            </a:solidFill>
            <a:ln w="19050" cap="sq">
              <a:solidFill>
                <a:srgbClr val="8F6234"/>
              </a:solidFill>
              <a:prstDash val="solid"/>
              <a:miter/>
            </a:ln>
          </p:spPr>
          <p:txBody>
            <a:bodyPr/>
            <a:lstStyle/>
            <a:p>
              <a:r>
                <a:rPr lang="en-US" dirty="0"/>
                <a:t>Termination Layoffs</a:t>
              </a:r>
              <a:endParaRPr lang="en-IN" dirty="0"/>
            </a:p>
          </p:txBody>
        </p:sp>
        <p:sp>
          <p:nvSpPr>
            <p:cNvPr id="97" name="TextBox 31">
              <a:extLst>
                <a:ext uri="{FF2B5EF4-FFF2-40B4-BE49-F238E27FC236}">
                  <a16:creationId xmlns:a16="http://schemas.microsoft.com/office/drawing/2014/main" id="{30E5BF9C-4955-51CA-7721-55F9D99E4BDC}"/>
                </a:ext>
              </a:extLst>
            </p:cNvPr>
            <p:cNvSpPr txBox="1"/>
            <p:nvPr/>
          </p:nvSpPr>
          <p:spPr>
            <a:xfrm>
              <a:off x="0" y="-47625"/>
              <a:ext cx="4047257" cy="454025"/>
            </a:xfrm>
            <a:prstGeom prst="rect">
              <a:avLst/>
            </a:prstGeom>
          </p:spPr>
          <p:txBody>
            <a:bodyPr lIns="50800" tIns="50800" rIns="50800" bIns="50800" rtlCol="0" anchor="ctr"/>
            <a:lstStyle/>
            <a:p>
              <a:pPr algn="ctr">
                <a:lnSpc>
                  <a:spcPts val="2659"/>
                </a:lnSpc>
              </a:pPr>
              <a:endParaRPr/>
            </a:p>
          </p:txBody>
        </p:sp>
      </p:grpSp>
      <p:grpSp>
        <p:nvGrpSpPr>
          <p:cNvPr id="98" name="Group 29">
            <a:extLst>
              <a:ext uri="{FF2B5EF4-FFF2-40B4-BE49-F238E27FC236}">
                <a16:creationId xmlns:a16="http://schemas.microsoft.com/office/drawing/2014/main" id="{40BDDD48-E50A-E1D8-62C3-9FA21D477D2C}"/>
              </a:ext>
            </a:extLst>
          </p:cNvPr>
          <p:cNvGrpSpPr/>
          <p:nvPr/>
        </p:nvGrpSpPr>
        <p:grpSpPr>
          <a:xfrm>
            <a:off x="4242478" y="3886268"/>
            <a:ext cx="2660496" cy="426703"/>
            <a:chOff x="0" y="0"/>
            <a:chExt cx="4047257" cy="406400"/>
          </a:xfrm>
        </p:grpSpPr>
        <p:sp>
          <p:nvSpPr>
            <p:cNvPr id="99" name="Freeform 30">
              <a:extLst>
                <a:ext uri="{FF2B5EF4-FFF2-40B4-BE49-F238E27FC236}">
                  <a16:creationId xmlns:a16="http://schemas.microsoft.com/office/drawing/2014/main" id="{EBF89A13-B172-920C-7CC8-5FBD6A063BB8}"/>
                </a:ext>
              </a:extLst>
            </p:cNvPr>
            <p:cNvSpPr/>
            <p:nvPr/>
          </p:nvSpPr>
          <p:spPr>
            <a:xfrm>
              <a:off x="0" y="0"/>
              <a:ext cx="4047257" cy="406400"/>
            </a:xfrm>
            <a:custGeom>
              <a:avLst/>
              <a:gdLst/>
              <a:ahLst/>
              <a:cxnLst/>
              <a:rect l="l" t="t" r="r" b="b"/>
              <a:pathLst>
                <a:path w="4047257" h="406400">
                  <a:moveTo>
                    <a:pt x="3844057" y="0"/>
                  </a:moveTo>
                  <a:cubicBezTo>
                    <a:pt x="3956282" y="0"/>
                    <a:pt x="4047257" y="90976"/>
                    <a:pt x="4047257" y="203200"/>
                  </a:cubicBezTo>
                  <a:cubicBezTo>
                    <a:pt x="4047257" y="315424"/>
                    <a:pt x="3956282" y="406400"/>
                    <a:pt x="3844057" y="406400"/>
                  </a:cubicBezTo>
                  <a:lnTo>
                    <a:pt x="203200" y="406400"/>
                  </a:lnTo>
                  <a:cubicBezTo>
                    <a:pt x="90976" y="406400"/>
                    <a:pt x="0" y="315424"/>
                    <a:pt x="0" y="203200"/>
                  </a:cubicBezTo>
                  <a:cubicBezTo>
                    <a:pt x="0" y="90976"/>
                    <a:pt x="90976" y="0"/>
                    <a:pt x="203200" y="0"/>
                  </a:cubicBezTo>
                  <a:close/>
                </a:path>
              </a:pathLst>
            </a:custGeom>
            <a:solidFill>
              <a:srgbClr val="FFF7EF"/>
            </a:solidFill>
            <a:ln w="19050" cap="sq">
              <a:solidFill>
                <a:srgbClr val="8F6234"/>
              </a:solidFill>
              <a:prstDash val="solid"/>
              <a:miter/>
            </a:ln>
          </p:spPr>
          <p:txBody>
            <a:bodyPr/>
            <a:lstStyle/>
            <a:p>
              <a:r>
                <a:rPr lang="en-US" dirty="0"/>
                <a:t>Position Elimination</a:t>
              </a:r>
              <a:endParaRPr lang="en-IN" dirty="0"/>
            </a:p>
          </p:txBody>
        </p:sp>
        <p:sp>
          <p:nvSpPr>
            <p:cNvPr id="100" name="TextBox 31">
              <a:extLst>
                <a:ext uri="{FF2B5EF4-FFF2-40B4-BE49-F238E27FC236}">
                  <a16:creationId xmlns:a16="http://schemas.microsoft.com/office/drawing/2014/main" id="{07816840-BBAA-B181-6675-2C7B85DBB3B3}"/>
                </a:ext>
              </a:extLst>
            </p:cNvPr>
            <p:cNvSpPr txBox="1"/>
            <p:nvPr/>
          </p:nvSpPr>
          <p:spPr>
            <a:xfrm>
              <a:off x="0" y="-47625"/>
              <a:ext cx="4047257" cy="454025"/>
            </a:xfrm>
            <a:prstGeom prst="rect">
              <a:avLst/>
            </a:prstGeom>
          </p:spPr>
          <p:txBody>
            <a:bodyPr lIns="50800" tIns="50800" rIns="50800" bIns="50800" rtlCol="0" anchor="ctr"/>
            <a:lstStyle/>
            <a:p>
              <a:pPr algn="ctr">
                <a:lnSpc>
                  <a:spcPts val="2659"/>
                </a:lnSpc>
              </a:pPr>
              <a:endParaRPr/>
            </a:p>
          </p:txBody>
        </p:sp>
      </p:grpSp>
      <p:grpSp>
        <p:nvGrpSpPr>
          <p:cNvPr id="101" name="Group 29">
            <a:extLst>
              <a:ext uri="{FF2B5EF4-FFF2-40B4-BE49-F238E27FC236}">
                <a16:creationId xmlns:a16="http://schemas.microsoft.com/office/drawing/2014/main" id="{60A3C65D-7197-0120-AC72-4412BC06113A}"/>
              </a:ext>
            </a:extLst>
          </p:cNvPr>
          <p:cNvGrpSpPr/>
          <p:nvPr/>
        </p:nvGrpSpPr>
        <p:grpSpPr>
          <a:xfrm>
            <a:off x="928748" y="4545688"/>
            <a:ext cx="3485614" cy="3503947"/>
            <a:chOff x="-912835" y="-3072048"/>
            <a:chExt cx="4960092" cy="3478448"/>
          </a:xfrm>
        </p:grpSpPr>
        <p:sp>
          <p:nvSpPr>
            <p:cNvPr id="102" name="Freeform 30">
              <a:extLst>
                <a:ext uri="{FF2B5EF4-FFF2-40B4-BE49-F238E27FC236}">
                  <a16:creationId xmlns:a16="http://schemas.microsoft.com/office/drawing/2014/main" id="{183707A2-3719-5018-9F55-81DFFB0D2700}"/>
                </a:ext>
              </a:extLst>
            </p:cNvPr>
            <p:cNvSpPr/>
            <p:nvPr/>
          </p:nvSpPr>
          <p:spPr>
            <a:xfrm>
              <a:off x="-912835" y="-3072048"/>
              <a:ext cx="4047257" cy="406400"/>
            </a:xfrm>
            <a:custGeom>
              <a:avLst/>
              <a:gdLst/>
              <a:ahLst/>
              <a:cxnLst/>
              <a:rect l="l" t="t" r="r" b="b"/>
              <a:pathLst>
                <a:path w="4047257" h="406400">
                  <a:moveTo>
                    <a:pt x="3844057" y="0"/>
                  </a:moveTo>
                  <a:cubicBezTo>
                    <a:pt x="3956282" y="0"/>
                    <a:pt x="4047257" y="90976"/>
                    <a:pt x="4047257" y="203200"/>
                  </a:cubicBezTo>
                  <a:cubicBezTo>
                    <a:pt x="4047257" y="315424"/>
                    <a:pt x="3956282" y="406400"/>
                    <a:pt x="3844057" y="406400"/>
                  </a:cubicBezTo>
                  <a:lnTo>
                    <a:pt x="203200" y="406400"/>
                  </a:lnTo>
                  <a:cubicBezTo>
                    <a:pt x="90976" y="406400"/>
                    <a:pt x="0" y="315424"/>
                    <a:pt x="0" y="203200"/>
                  </a:cubicBezTo>
                  <a:cubicBezTo>
                    <a:pt x="0" y="90976"/>
                    <a:pt x="90976" y="0"/>
                    <a:pt x="203200" y="0"/>
                  </a:cubicBezTo>
                  <a:close/>
                </a:path>
              </a:pathLst>
            </a:custGeom>
            <a:solidFill>
              <a:srgbClr val="FFF7EF"/>
            </a:solidFill>
            <a:ln w="19050" cap="sq">
              <a:solidFill>
                <a:srgbClr val="8F6234"/>
              </a:solidFill>
              <a:prstDash val="solid"/>
              <a:miter/>
            </a:ln>
          </p:spPr>
          <p:txBody>
            <a:bodyPr/>
            <a:lstStyle/>
            <a:p>
              <a:r>
                <a:rPr lang="en-US" dirty="0"/>
                <a:t>Making a career change</a:t>
              </a:r>
              <a:endParaRPr lang="en-IN" dirty="0"/>
            </a:p>
          </p:txBody>
        </p:sp>
        <p:sp>
          <p:nvSpPr>
            <p:cNvPr id="103" name="TextBox 31">
              <a:extLst>
                <a:ext uri="{FF2B5EF4-FFF2-40B4-BE49-F238E27FC236}">
                  <a16:creationId xmlns:a16="http://schemas.microsoft.com/office/drawing/2014/main" id="{5B0A0917-66EC-67A4-C73D-1FFD8B96C996}"/>
                </a:ext>
              </a:extLst>
            </p:cNvPr>
            <p:cNvSpPr txBox="1"/>
            <p:nvPr/>
          </p:nvSpPr>
          <p:spPr>
            <a:xfrm>
              <a:off x="0" y="-47625"/>
              <a:ext cx="4047257" cy="454025"/>
            </a:xfrm>
            <a:prstGeom prst="rect">
              <a:avLst/>
            </a:prstGeom>
          </p:spPr>
          <p:txBody>
            <a:bodyPr lIns="50800" tIns="50800" rIns="50800" bIns="50800" rtlCol="0" anchor="ctr"/>
            <a:lstStyle/>
            <a:p>
              <a:pPr algn="ctr">
                <a:lnSpc>
                  <a:spcPts val="2659"/>
                </a:lnSpc>
              </a:pPr>
              <a:endParaRPr/>
            </a:p>
          </p:txBody>
        </p:sp>
      </p:grpSp>
      <p:grpSp>
        <p:nvGrpSpPr>
          <p:cNvPr id="104" name="Group 29">
            <a:extLst>
              <a:ext uri="{FF2B5EF4-FFF2-40B4-BE49-F238E27FC236}">
                <a16:creationId xmlns:a16="http://schemas.microsoft.com/office/drawing/2014/main" id="{DE480C54-9F64-FE57-20C6-408595AFBE64}"/>
              </a:ext>
            </a:extLst>
          </p:cNvPr>
          <p:cNvGrpSpPr/>
          <p:nvPr/>
        </p:nvGrpSpPr>
        <p:grpSpPr>
          <a:xfrm>
            <a:off x="4302465" y="5130704"/>
            <a:ext cx="4797234" cy="2185417"/>
            <a:chOff x="-3857512" y="-866267"/>
            <a:chExt cx="7904769" cy="1272667"/>
          </a:xfrm>
        </p:grpSpPr>
        <p:sp>
          <p:nvSpPr>
            <p:cNvPr id="105" name="Freeform 30">
              <a:extLst>
                <a:ext uri="{FF2B5EF4-FFF2-40B4-BE49-F238E27FC236}">
                  <a16:creationId xmlns:a16="http://schemas.microsoft.com/office/drawing/2014/main" id="{5E5691D8-D233-2720-2CD4-8695597211DF}"/>
                </a:ext>
              </a:extLst>
            </p:cNvPr>
            <p:cNvSpPr/>
            <p:nvPr/>
          </p:nvSpPr>
          <p:spPr>
            <a:xfrm>
              <a:off x="-3857512" y="-866267"/>
              <a:ext cx="4410985" cy="238400"/>
            </a:xfrm>
            <a:custGeom>
              <a:avLst/>
              <a:gdLst/>
              <a:ahLst/>
              <a:cxnLst/>
              <a:rect l="l" t="t" r="r" b="b"/>
              <a:pathLst>
                <a:path w="4047257" h="406400">
                  <a:moveTo>
                    <a:pt x="3844057" y="0"/>
                  </a:moveTo>
                  <a:cubicBezTo>
                    <a:pt x="3956282" y="0"/>
                    <a:pt x="4047257" y="90976"/>
                    <a:pt x="4047257" y="203200"/>
                  </a:cubicBezTo>
                  <a:cubicBezTo>
                    <a:pt x="4047257" y="315424"/>
                    <a:pt x="3956282" y="406400"/>
                    <a:pt x="3844057" y="406400"/>
                  </a:cubicBezTo>
                  <a:lnTo>
                    <a:pt x="203200" y="406400"/>
                  </a:lnTo>
                  <a:cubicBezTo>
                    <a:pt x="90976" y="406400"/>
                    <a:pt x="0" y="315424"/>
                    <a:pt x="0" y="203200"/>
                  </a:cubicBezTo>
                  <a:cubicBezTo>
                    <a:pt x="0" y="90976"/>
                    <a:pt x="90976" y="0"/>
                    <a:pt x="203200" y="0"/>
                  </a:cubicBezTo>
                  <a:close/>
                </a:path>
              </a:pathLst>
            </a:custGeom>
            <a:solidFill>
              <a:srgbClr val="FFF7EF"/>
            </a:solidFill>
            <a:ln w="19050" cap="sq">
              <a:solidFill>
                <a:srgbClr val="8F6234"/>
              </a:solidFill>
              <a:prstDash val="solid"/>
              <a:miter/>
            </a:ln>
          </p:spPr>
          <p:txBody>
            <a:bodyPr/>
            <a:lstStyle/>
            <a:p>
              <a:r>
                <a:rPr lang="en-US" dirty="0"/>
                <a:t>Layoffs</a:t>
              </a:r>
              <a:endParaRPr lang="en-IN" dirty="0"/>
            </a:p>
          </p:txBody>
        </p:sp>
        <p:sp>
          <p:nvSpPr>
            <p:cNvPr id="106" name="TextBox 31">
              <a:extLst>
                <a:ext uri="{FF2B5EF4-FFF2-40B4-BE49-F238E27FC236}">
                  <a16:creationId xmlns:a16="http://schemas.microsoft.com/office/drawing/2014/main" id="{99F99198-C0F0-AB26-9D27-C9A464984FD0}"/>
                </a:ext>
              </a:extLst>
            </p:cNvPr>
            <p:cNvSpPr txBox="1"/>
            <p:nvPr/>
          </p:nvSpPr>
          <p:spPr>
            <a:xfrm>
              <a:off x="0" y="-47625"/>
              <a:ext cx="4047257" cy="454025"/>
            </a:xfrm>
            <a:prstGeom prst="rect">
              <a:avLst/>
            </a:prstGeom>
          </p:spPr>
          <p:txBody>
            <a:bodyPr lIns="50800" tIns="50800" rIns="50800" bIns="50800" rtlCol="0" anchor="ctr"/>
            <a:lstStyle/>
            <a:p>
              <a:pPr algn="ctr">
                <a:lnSpc>
                  <a:spcPts val="2659"/>
                </a:lnSpc>
              </a:pPr>
              <a:endParaRPr/>
            </a:p>
          </p:txBody>
        </p:sp>
      </p:grpSp>
      <p:pic>
        <p:nvPicPr>
          <p:cNvPr id="107" name="Picture 106">
            <a:extLst>
              <a:ext uri="{FF2B5EF4-FFF2-40B4-BE49-F238E27FC236}">
                <a16:creationId xmlns:a16="http://schemas.microsoft.com/office/drawing/2014/main" id="{3F0103CF-324C-D9F7-EE41-512EB1BD9986}"/>
              </a:ext>
            </a:extLst>
          </p:cNvPr>
          <p:cNvPicPr>
            <a:picLocks noChangeAspect="1"/>
          </p:cNvPicPr>
          <p:nvPr/>
        </p:nvPicPr>
        <p:blipFill>
          <a:blip r:embed="rId12"/>
          <a:stretch>
            <a:fillRect/>
          </a:stretch>
        </p:blipFill>
        <p:spPr>
          <a:xfrm>
            <a:off x="888420" y="6152310"/>
            <a:ext cx="2896517" cy="1717628"/>
          </a:xfrm>
          <a:prstGeom prst="rect">
            <a:avLst/>
          </a:prstGeom>
          <a:ln>
            <a:noFill/>
          </a:ln>
          <a:effectLst>
            <a:softEdge rad="112500"/>
          </a:effectLst>
        </p:spPr>
      </p:pic>
      <p:pic>
        <p:nvPicPr>
          <p:cNvPr id="108" name="Picture 107">
            <a:extLst>
              <a:ext uri="{FF2B5EF4-FFF2-40B4-BE49-F238E27FC236}">
                <a16:creationId xmlns:a16="http://schemas.microsoft.com/office/drawing/2014/main" id="{BABC7A72-5C43-4DB1-6778-9E8832BD9802}"/>
              </a:ext>
            </a:extLst>
          </p:cNvPr>
          <p:cNvPicPr>
            <a:picLocks noChangeAspect="1"/>
          </p:cNvPicPr>
          <p:nvPr/>
        </p:nvPicPr>
        <p:blipFill>
          <a:blip r:embed="rId13"/>
          <a:stretch>
            <a:fillRect/>
          </a:stretch>
        </p:blipFill>
        <p:spPr>
          <a:xfrm>
            <a:off x="4212591" y="6133364"/>
            <a:ext cx="2912878" cy="1717627"/>
          </a:xfrm>
          <a:prstGeom prst="rect">
            <a:avLst/>
          </a:prstGeom>
          <a:ln>
            <a:noFill/>
          </a:ln>
          <a:effectLst>
            <a:softEdge rad="112500"/>
          </a:effec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7EF"/>
        </a:solidFill>
        <a:effectLst/>
      </p:bgPr>
    </p:bg>
    <p:spTree>
      <p:nvGrpSpPr>
        <p:cNvPr id="1" name=""/>
        <p:cNvGrpSpPr/>
        <p:nvPr/>
      </p:nvGrpSpPr>
      <p:grpSpPr>
        <a:xfrm>
          <a:off x="0" y="0"/>
          <a:ext cx="0" cy="0"/>
          <a:chOff x="0" y="0"/>
          <a:chExt cx="0" cy="0"/>
        </a:xfrm>
      </p:grpSpPr>
      <p:grpSp>
        <p:nvGrpSpPr>
          <p:cNvPr id="2" name="Group 2"/>
          <p:cNvGrpSpPr/>
          <p:nvPr/>
        </p:nvGrpSpPr>
        <p:grpSpPr>
          <a:xfrm>
            <a:off x="8838729" y="2062005"/>
            <a:ext cx="5019419" cy="5019419"/>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DAFA8">
                <a:alpha val="40000"/>
              </a:srgbClr>
            </a:solidFill>
          </p:spPr>
        </p:sp>
        <p:sp>
          <p:nvSpPr>
            <p:cNvPr id="4" name="TextBox 4"/>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3870532" y="4788403"/>
            <a:ext cx="3388768" cy="3388768"/>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DAFA8">
                <a:alpha val="40000"/>
              </a:srgbClr>
            </a:solidFill>
          </p:spPr>
        </p:sp>
        <p:sp>
          <p:nvSpPr>
            <p:cNvPr id="7" name="TextBox 7"/>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4324675" y="2248316"/>
            <a:ext cx="2480481" cy="2480481"/>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6A160">
                <a:alpha val="40000"/>
              </a:srgbClr>
            </a:solidFill>
          </p:spPr>
        </p:sp>
        <p:sp>
          <p:nvSpPr>
            <p:cNvPr id="10" name="TextBox 10"/>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10307454" y="6571116"/>
            <a:ext cx="2480481" cy="2480481"/>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6A160">
                <a:alpha val="40000"/>
              </a:srgbClr>
            </a:solidFill>
          </p:spPr>
        </p:sp>
        <p:sp>
          <p:nvSpPr>
            <p:cNvPr id="13" name="TextBox 13"/>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sp>
        <p:nvSpPr>
          <p:cNvPr id="14" name="Freeform 14"/>
          <p:cNvSpPr/>
          <p:nvPr/>
        </p:nvSpPr>
        <p:spPr>
          <a:xfrm>
            <a:off x="10621779" y="1495133"/>
            <a:ext cx="5597343" cy="7382587"/>
          </a:xfrm>
          <a:custGeom>
            <a:avLst/>
            <a:gdLst/>
            <a:ahLst/>
            <a:cxnLst/>
            <a:rect l="l" t="t" r="r" b="b"/>
            <a:pathLst>
              <a:path w="5597343" h="7382587">
                <a:moveTo>
                  <a:pt x="0" y="0"/>
                </a:moveTo>
                <a:lnTo>
                  <a:pt x="5597343" y="0"/>
                </a:lnTo>
                <a:lnTo>
                  <a:pt x="5597343" y="7382586"/>
                </a:lnTo>
                <a:lnTo>
                  <a:pt x="0" y="738258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7" name="TextBox 17"/>
          <p:cNvSpPr txBox="1"/>
          <p:nvPr/>
        </p:nvSpPr>
        <p:spPr>
          <a:xfrm>
            <a:off x="1545551" y="4242452"/>
            <a:ext cx="359449" cy="376655"/>
          </a:xfrm>
          <a:prstGeom prst="rect">
            <a:avLst/>
          </a:prstGeom>
        </p:spPr>
        <p:txBody>
          <a:bodyPr lIns="50800" tIns="50800" rIns="50800" bIns="50800" rtlCol="0" anchor="ctr"/>
          <a:lstStyle/>
          <a:p>
            <a:pPr algn="ctr">
              <a:lnSpc>
                <a:spcPts val="2659"/>
              </a:lnSpc>
            </a:pPr>
            <a:endParaRPr/>
          </a:p>
        </p:txBody>
      </p:sp>
      <p:grpSp>
        <p:nvGrpSpPr>
          <p:cNvPr id="18" name="Group 18"/>
          <p:cNvGrpSpPr/>
          <p:nvPr/>
        </p:nvGrpSpPr>
        <p:grpSpPr>
          <a:xfrm>
            <a:off x="1035662" y="2216428"/>
            <a:ext cx="441907" cy="441907"/>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F6234"/>
            </a:solidFill>
          </p:spPr>
        </p:sp>
        <p:sp>
          <p:nvSpPr>
            <p:cNvPr id="20" name="TextBox 20"/>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21" name="Group 21"/>
          <p:cNvGrpSpPr/>
          <p:nvPr/>
        </p:nvGrpSpPr>
        <p:grpSpPr>
          <a:xfrm>
            <a:off x="1035661" y="2797732"/>
            <a:ext cx="441907" cy="447568"/>
            <a:chOff x="0" y="0"/>
            <a:chExt cx="812800" cy="812800"/>
          </a:xfrm>
        </p:grpSpPr>
        <p:sp>
          <p:nvSpPr>
            <p:cNvPr id="22" name="Freeform 2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F6234"/>
            </a:solidFill>
          </p:spPr>
        </p:sp>
        <p:sp>
          <p:nvSpPr>
            <p:cNvPr id="23" name="TextBox 23"/>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24" name="Group 24"/>
          <p:cNvGrpSpPr/>
          <p:nvPr/>
        </p:nvGrpSpPr>
        <p:grpSpPr>
          <a:xfrm>
            <a:off x="1029291" y="3374881"/>
            <a:ext cx="441907" cy="441907"/>
            <a:chOff x="0" y="0"/>
            <a:chExt cx="812800" cy="812800"/>
          </a:xfrm>
        </p:grpSpPr>
        <p:sp>
          <p:nvSpPr>
            <p:cNvPr id="25" name="Freeform 2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F6234"/>
            </a:solidFill>
          </p:spPr>
        </p:sp>
        <p:sp>
          <p:nvSpPr>
            <p:cNvPr id="26" name="TextBox 26"/>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33" name="Group 33"/>
          <p:cNvGrpSpPr/>
          <p:nvPr/>
        </p:nvGrpSpPr>
        <p:grpSpPr>
          <a:xfrm>
            <a:off x="1029290" y="5659124"/>
            <a:ext cx="441907" cy="441907"/>
            <a:chOff x="0" y="0"/>
            <a:chExt cx="812800" cy="812800"/>
          </a:xfrm>
        </p:grpSpPr>
        <p:sp>
          <p:nvSpPr>
            <p:cNvPr id="34" name="Freeform 3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F6234"/>
            </a:solidFill>
          </p:spPr>
        </p:sp>
        <p:sp>
          <p:nvSpPr>
            <p:cNvPr id="35" name="TextBox 35"/>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36" name="Group 36"/>
          <p:cNvGrpSpPr/>
          <p:nvPr/>
        </p:nvGrpSpPr>
        <p:grpSpPr>
          <a:xfrm>
            <a:off x="-557510" y="9397109"/>
            <a:ext cx="19403020" cy="1779782"/>
            <a:chOff x="0" y="0"/>
            <a:chExt cx="5110260" cy="468749"/>
          </a:xfrm>
        </p:grpSpPr>
        <p:sp>
          <p:nvSpPr>
            <p:cNvPr id="37" name="Freeform 37"/>
            <p:cNvSpPr/>
            <p:nvPr/>
          </p:nvSpPr>
          <p:spPr>
            <a:xfrm>
              <a:off x="0" y="0"/>
              <a:ext cx="5110261" cy="468749"/>
            </a:xfrm>
            <a:custGeom>
              <a:avLst/>
              <a:gdLst/>
              <a:ahLst/>
              <a:cxnLst/>
              <a:rect l="l" t="t" r="r" b="b"/>
              <a:pathLst>
                <a:path w="5110261" h="468749">
                  <a:moveTo>
                    <a:pt x="0" y="0"/>
                  </a:moveTo>
                  <a:lnTo>
                    <a:pt x="5110261" y="0"/>
                  </a:lnTo>
                  <a:lnTo>
                    <a:pt x="5110261" y="468749"/>
                  </a:lnTo>
                  <a:lnTo>
                    <a:pt x="0" y="468749"/>
                  </a:lnTo>
                  <a:close/>
                </a:path>
              </a:pathLst>
            </a:custGeom>
            <a:solidFill>
              <a:srgbClr val="8DAFA8"/>
            </a:solidFill>
          </p:spPr>
        </p:sp>
        <p:sp>
          <p:nvSpPr>
            <p:cNvPr id="38" name="TextBox 38"/>
            <p:cNvSpPr txBox="1"/>
            <p:nvPr/>
          </p:nvSpPr>
          <p:spPr>
            <a:xfrm>
              <a:off x="0" y="-47625"/>
              <a:ext cx="5110260" cy="516374"/>
            </a:xfrm>
            <a:prstGeom prst="rect">
              <a:avLst/>
            </a:prstGeom>
          </p:spPr>
          <p:txBody>
            <a:bodyPr lIns="50800" tIns="50800" rIns="50800" bIns="50800" rtlCol="0" anchor="ctr"/>
            <a:lstStyle/>
            <a:p>
              <a:pPr algn="ctr">
                <a:lnSpc>
                  <a:spcPts val="2659"/>
                </a:lnSpc>
              </a:pPr>
              <a:endParaRPr/>
            </a:p>
          </p:txBody>
        </p:sp>
      </p:grpSp>
      <p:sp>
        <p:nvSpPr>
          <p:cNvPr id="39" name="TextBox 39"/>
          <p:cNvSpPr txBox="1"/>
          <p:nvPr/>
        </p:nvSpPr>
        <p:spPr>
          <a:xfrm>
            <a:off x="2068878" y="676275"/>
            <a:ext cx="8238576" cy="1015663"/>
          </a:xfrm>
          <a:prstGeom prst="rect">
            <a:avLst/>
          </a:prstGeom>
        </p:spPr>
        <p:txBody>
          <a:bodyPr lIns="0" tIns="0" rIns="0" bIns="0" rtlCol="0" anchor="t">
            <a:spAutoFit/>
          </a:bodyPr>
          <a:lstStyle/>
          <a:p>
            <a:pPr algn="l">
              <a:spcBef>
                <a:spcPct val="0"/>
              </a:spcBef>
            </a:pPr>
            <a:r>
              <a:rPr lang="en-US" sz="6600" dirty="0">
                <a:solidFill>
                  <a:srgbClr val="8F6234"/>
                </a:solidFill>
                <a:latin typeface="League Gothic"/>
              </a:rPr>
              <a:t>Effects of Attrition</a:t>
            </a:r>
          </a:p>
        </p:txBody>
      </p:sp>
      <p:sp>
        <p:nvSpPr>
          <p:cNvPr id="41" name="TextBox 41"/>
          <p:cNvSpPr txBox="1"/>
          <p:nvPr/>
        </p:nvSpPr>
        <p:spPr>
          <a:xfrm>
            <a:off x="1593039" y="2177513"/>
            <a:ext cx="8112178" cy="455317"/>
          </a:xfrm>
          <a:prstGeom prst="rect">
            <a:avLst/>
          </a:prstGeom>
        </p:spPr>
        <p:txBody>
          <a:bodyPr wrap="square" lIns="0" tIns="0" rIns="0" bIns="0" rtlCol="0" anchor="t">
            <a:spAutoFit/>
          </a:bodyPr>
          <a:lstStyle/>
          <a:p>
            <a:pPr algn="l">
              <a:lnSpc>
                <a:spcPts val="3806"/>
              </a:lnSpc>
              <a:spcBef>
                <a:spcPct val="0"/>
              </a:spcBef>
            </a:pPr>
            <a:r>
              <a:rPr lang="en-US" sz="2718" dirty="0">
                <a:solidFill>
                  <a:srgbClr val="1E302C"/>
                </a:solidFill>
                <a:latin typeface="ITC Franklin Gothic LT"/>
              </a:rPr>
              <a:t>Low productivity – Notice Period, Knowledge Transfer</a:t>
            </a:r>
          </a:p>
        </p:txBody>
      </p:sp>
      <p:sp>
        <p:nvSpPr>
          <p:cNvPr id="42" name="TextBox 42"/>
          <p:cNvSpPr txBox="1"/>
          <p:nvPr/>
        </p:nvSpPr>
        <p:spPr>
          <a:xfrm>
            <a:off x="1082366" y="1766901"/>
            <a:ext cx="371078" cy="295104"/>
          </a:xfrm>
          <a:prstGeom prst="rect">
            <a:avLst/>
          </a:prstGeom>
        </p:spPr>
        <p:txBody>
          <a:bodyPr lIns="0" tIns="0" rIns="0" bIns="0" rtlCol="0" anchor="t">
            <a:spAutoFit/>
          </a:bodyPr>
          <a:lstStyle/>
          <a:p>
            <a:pPr algn="ctr">
              <a:lnSpc>
                <a:spcPts val="2157"/>
              </a:lnSpc>
              <a:spcBef>
                <a:spcPct val="0"/>
              </a:spcBef>
            </a:pPr>
            <a:r>
              <a:rPr lang="en-US" sz="1540" dirty="0">
                <a:solidFill>
                  <a:srgbClr val="FFF7EF"/>
                </a:solidFill>
                <a:latin typeface="ITC Franklin Gothic LT"/>
              </a:rPr>
              <a:t>01</a:t>
            </a:r>
          </a:p>
        </p:txBody>
      </p:sp>
      <p:sp>
        <p:nvSpPr>
          <p:cNvPr id="43" name="TextBox 43"/>
          <p:cNvSpPr txBox="1"/>
          <p:nvPr/>
        </p:nvSpPr>
        <p:spPr>
          <a:xfrm>
            <a:off x="1077091" y="2293881"/>
            <a:ext cx="371078" cy="262508"/>
          </a:xfrm>
          <a:prstGeom prst="rect">
            <a:avLst/>
          </a:prstGeom>
        </p:spPr>
        <p:txBody>
          <a:bodyPr lIns="0" tIns="0" rIns="0" bIns="0" rtlCol="0" anchor="t">
            <a:spAutoFit/>
          </a:bodyPr>
          <a:lstStyle/>
          <a:p>
            <a:pPr algn="ctr">
              <a:lnSpc>
                <a:spcPts val="2157"/>
              </a:lnSpc>
              <a:spcBef>
                <a:spcPct val="0"/>
              </a:spcBef>
            </a:pPr>
            <a:r>
              <a:rPr lang="en-US" sz="1540" dirty="0">
                <a:solidFill>
                  <a:srgbClr val="FFF7EF"/>
                </a:solidFill>
                <a:latin typeface="ITC Franklin Gothic LT"/>
              </a:rPr>
              <a:t>01</a:t>
            </a:r>
          </a:p>
        </p:txBody>
      </p:sp>
      <p:sp>
        <p:nvSpPr>
          <p:cNvPr id="44" name="TextBox 44"/>
          <p:cNvSpPr txBox="1"/>
          <p:nvPr/>
        </p:nvSpPr>
        <p:spPr>
          <a:xfrm>
            <a:off x="2175391" y="6318028"/>
            <a:ext cx="371078" cy="295104"/>
          </a:xfrm>
          <a:prstGeom prst="rect">
            <a:avLst/>
          </a:prstGeom>
        </p:spPr>
        <p:txBody>
          <a:bodyPr lIns="0" tIns="0" rIns="0" bIns="0" rtlCol="0" anchor="t">
            <a:spAutoFit/>
          </a:bodyPr>
          <a:lstStyle/>
          <a:p>
            <a:pPr algn="ctr">
              <a:lnSpc>
                <a:spcPts val="2157"/>
              </a:lnSpc>
              <a:spcBef>
                <a:spcPct val="0"/>
              </a:spcBef>
            </a:pPr>
            <a:r>
              <a:rPr lang="en-US" sz="1540" dirty="0">
                <a:solidFill>
                  <a:srgbClr val="FFF7EF"/>
                </a:solidFill>
                <a:latin typeface="ITC Franklin Gothic LT"/>
              </a:rPr>
              <a:t>03</a:t>
            </a:r>
          </a:p>
        </p:txBody>
      </p:sp>
      <p:sp>
        <p:nvSpPr>
          <p:cNvPr id="45" name="TextBox 45"/>
          <p:cNvSpPr txBox="1"/>
          <p:nvPr/>
        </p:nvSpPr>
        <p:spPr>
          <a:xfrm>
            <a:off x="1064706" y="2886146"/>
            <a:ext cx="371078" cy="262508"/>
          </a:xfrm>
          <a:prstGeom prst="rect">
            <a:avLst/>
          </a:prstGeom>
        </p:spPr>
        <p:txBody>
          <a:bodyPr lIns="0" tIns="0" rIns="0" bIns="0" rtlCol="0" anchor="t">
            <a:spAutoFit/>
          </a:bodyPr>
          <a:lstStyle/>
          <a:p>
            <a:pPr algn="ctr">
              <a:lnSpc>
                <a:spcPts val="2157"/>
              </a:lnSpc>
              <a:spcBef>
                <a:spcPct val="0"/>
              </a:spcBef>
            </a:pPr>
            <a:r>
              <a:rPr lang="en-US" sz="1540" dirty="0">
                <a:solidFill>
                  <a:srgbClr val="FFF7EF"/>
                </a:solidFill>
                <a:latin typeface="ITC Franklin Gothic LT"/>
              </a:rPr>
              <a:t>02</a:t>
            </a:r>
          </a:p>
        </p:txBody>
      </p:sp>
      <p:sp>
        <p:nvSpPr>
          <p:cNvPr id="46" name="TextBox 46"/>
          <p:cNvSpPr txBox="1"/>
          <p:nvPr/>
        </p:nvSpPr>
        <p:spPr>
          <a:xfrm>
            <a:off x="2524320" y="7406888"/>
            <a:ext cx="371078" cy="295104"/>
          </a:xfrm>
          <a:prstGeom prst="rect">
            <a:avLst/>
          </a:prstGeom>
        </p:spPr>
        <p:txBody>
          <a:bodyPr lIns="0" tIns="0" rIns="0" bIns="0" rtlCol="0" anchor="t">
            <a:spAutoFit/>
          </a:bodyPr>
          <a:lstStyle/>
          <a:p>
            <a:pPr algn="ctr">
              <a:lnSpc>
                <a:spcPts val="2157"/>
              </a:lnSpc>
              <a:spcBef>
                <a:spcPct val="0"/>
              </a:spcBef>
            </a:pPr>
            <a:r>
              <a:rPr lang="en-US" sz="1540" dirty="0">
                <a:solidFill>
                  <a:srgbClr val="FFF7EF"/>
                </a:solidFill>
                <a:latin typeface="ITC Franklin Gothic LT"/>
              </a:rPr>
              <a:t>05</a:t>
            </a:r>
          </a:p>
        </p:txBody>
      </p:sp>
      <p:sp>
        <p:nvSpPr>
          <p:cNvPr id="47" name="TextBox 47"/>
          <p:cNvSpPr txBox="1"/>
          <p:nvPr/>
        </p:nvSpPr>
        <p:spPr>
          <a:xfrm>
            <a:off x="1057493" y="3459155"/>
            <a:ext cx="371078" cy="262508"/>
          </a:xfrm>
          <a:prstGeom prst="rect">
            <a:avLst/>
          </a:prstGeom>
        </p:spPr>
        <p:txBody>
          <a:bodyPr lIns="0" tIns="0" rIns="0" bIns="0" rtlCol="0" anchor="t">
            <a:spAutoFit/>
          </a:bodyPr>
          <a:lstStyle/>
          <a:p>
            <a:pPr algn="ctr">
              <a:lnSpc>
                <a:spcPts val="2157"/>
              </a:lnSpc>
              <a:spcBef>
                <a:spcPct val="0"/>
              </a:spcBef>
            </a:pPr>
            <a:r>
              <a:rPr lang="en-US" sz="1540" dirty="0">
                <a:solidFill>
                  <a:srgbClr val="FFF7EF"/>
                </a:solidFill>
                <a:latin typeface="ITC Franklin Gothic LT"/>
              </a:rPr>
              <a:t>03</a:t>
            </a:r>
          </a:p>
        </p:txBody>
      </p:sp>
      <p:sp>
        <p:nvSpPr>
          <p:cNvPr id="48" name="TextBox 48"/>
          <p:cNvSpPr txBox="1"/>
          <p:nvPr/>
        </p:nvSpPr>
        <p:spPr>
          <a:xfrm>
            <a:off x="1062001" y="5739649"/>
            <a:ext cx="371078" cy="295104"/>
          </a:xfrm>
          <a:prstGeom prst="rect">
            <a:avLst/>
          </a:prstGeom>
        </p:spPr>
        <p:txBody>
          <a:bodyPr lIns="0" tIns="0" rIns="0" bIns="0" rtlCol="0" anchor="t">
            <a:spAutoFit/>
          </a:bodyPr>
          <a:lstStyle/>
          <a:p>
            <a:pPr algn="ctr">
              <a:lnSpc>
                <a:spcPts val="2157"/>
              </a:lnSpc>
              <a:spcBef>
                <a:spcPct val="0"/>
              </a:spcBef>
            </a:pPr>
            <a:r>
              <a:rPr lang="en-US" sz="1540" dirty="0">
                <a:solidFill>
                  <a:srgbClr val="FFF7EF"/>
                </a:solidFill>
                <a:latin typeface="ITC Franklin Gothic LT"/>
              </a:rPr>
              <a:t>07</a:t>
            </a:r>
          </a:p>
        </p:txBody>
      </p:sp>
      <p:sp>
        <p:nvSpPr>
          <p:cNvPr id="49" name="TextBox 49"/>
          <p:cNvSpPr txBox="1"/>
          <p:nvPr/>
        </p:nvSpPr>
        <p:spPr>
          <a:xfrm>
            <a:off x="1596744" y="2760071"/>
            <a:ext cx="6887830" cy="455317"/>
          </a:xfrm>
          <a:prstGeom prst="rect">
            <a:avLst/>
          </a:prstGeom>
        </p:spPr>
        <p:txBody>
          <a:bodyPr lIns="0" tIns="0" rIns="0" bIns="0" rtlCol="0" anchor="t">
            <a:spAutoFit/>
          </a:bodyPr>
          <a:lstStyle/>
          <a:p>
            <a:pPr algn="l">
              <a:lnSpc>
                <a:spcPts val="3806"/>
              </a:lnSpc>
              <a:spcBef>
                <a:spcPct val="0"/>
              </a:spcBef>
            </a:pPr>
            <a:r>
              <a:rPr lang="en-US" sz="2718" dirty="0">
                <a:solidFill>
                  <a:srgbClr val="1E302C"/>
                </a:solidFill>
                <a:latin typeface="ITC Franklin Gothic LT"/>
              </a:rPr>
              <a:t>Loss of Knowledge, expertise</a:t>
            </a:r>
          </a:p>
        </p:txBody>
      </p:sp>
      <p:sp>
        <p:nvSpPr>
          <p:cNvPr id="50" name="TextBox 50"/>
          <p:cNvSpPr txBox="1"/>
          <p:nvPr/>
        </p:nvSpPr>
        <p:spPr>
          <a:xfrm>
            <a:off x="1588539" y="3334664"/>
            <a:ext cx="6887830" cy="455317"/>
          </a:xfrm>
          <a:prstGeom prst="rect">
            <a:avLst/>
          </a:prstGeom>
        </p:spPr>
        <p:txBody>
          <a:bodyPr lIns="0" tIns="0" rIns="0" bIns="0" rtlCol="0" anchor="t">
            <a:spAutoFit/>
          </a:bodyPr>
          <a:lstStyle/>
          <a:p>
            <a:pPr algn="l">
              <a:lnSpc>
                <a:spcPts val="3806"/>
              </a:lnSpc>
              <a:spcBef>
                <a:spcPct val="0"/>
              </a:spcBef>
            </a:pPr>
            <a:r>
              <a:rPr lang="en-US" sz="2718" dirty="0">
                <a:solidFill>
                  <a:srgbClr val="1E302C"/>
                </a:solidFill>
                <a:latin typeface="ITC Franklin Gothic LT"/>
              </a:rPr>
              <a:t>Loss of picked up business relationships.</a:t>
            </a:r>
          </a:p>
        </p:txBody>
      </p:sp>
      <p:sp>
        <p:nvSpPr>
          <p:cNvPr id="51" name="TextBox 51"/>
          <p:cNvSpPr txBox="1"/>
          <p:nvPr/>
        </p:nvSpPr>
        <p:spPr>
          <a:xfrm>
            <a:off x="1606928" y="3938696"/>
            <a:ext cx="6887830" cy="455317"/>
          </a:xfrm>
          <a:prstGeom prst="rect">
            <a:avLst/>
          </a:prstGeom>
        </p:spPr>
        <p:txBody>
          <a:bodyPr lIns="0" tIns="0" rIns="0" bIns="0" rtlCol="0" anchor="t">
            <a:spAutoFit/>
          </a:bodyPr>
          <a:lstStyle/>
          <a:p>
            <a:pPr algn="l">
              <a:lnSpc>
                <a:spcPts val="3806"/>
              </a:lnSpc>
              <a:spcBef>
                <a:spcPct val="0"/>
              </a:spcBef>
            </a:pPr>
            <a:r>
              <a:rPr lang="en-US" sz="2718" dirty="0">
                <a:solidFill>
                  <a:srgbClr val="1E302C"/>
                </a:solidFill>
                <a:latin typeface="ITC Franklin Gothic LT"/>
              </a:rPr>
              <a:t>Negative impact on other team members.</a:t>
            </a:r>
          </a:p>
        </p:txBody>
      </p:sp>
      <p:sp>
        <p:nvSpPr>
          <p:cNvPr id="52" name="TextBox 52"/>
          <p:cNvSpPr txBox="1"/>
          <p:nvPr/>
        </p:nvSpPr>
        <p:spPr>
          <a:xfrm>
            <a:off x="1641661" y="4509032"/>
            <a:ext cx="6887830" cy="455317"/>
          </a:xfrm>
          <a:prstGeom prst="rect">
            <a:avLst/>
          </a:prstGeom>
        </p:spPr>
        <p:txBody>
          <a:bodyPr lIns="0" tIns="0" rIns="0" bIns="0" rtlCol="0" anchor="t">
            <a:spAutoFit/>
          </a:bodyPr>
          <a:lstStyle/>
          <a:p>
            <a:pPr algn="l">
              <a:lnSpc>
                <a:spcPts val="3806"/>
              </a:lnSpc>
              <a:spcBef>
                <a:spcPct val="0"/>
              </a:spcBef>
            </a:pPr>
            <a:r>
              <a:rPr lang="en-US" sz="2718" dirty="0">
                <a:solidFill>
                  <a:srgbClr val="1E302C"/>
                </a:solidFill>
                <a:latin typeface="ITC Franklin Gothic LT"/>
              </a:rPr>
              <a:t>Benefits to competitors</a:t>
            </a:r>
          </a:p>
        </p:txBody>
      </p:sp>
      <p:sp>
        <p:nvSpPr>
          <p:cNvPr id="53" name="TextBox 53"/>
          <p:cNvSpPr txBox="1"/>
          <p:nvPr/>
        </p:nvSpPr>
        <p:spPr>
          <a:xfrm>
            <a:off x="1647487" y="5053238"/>
            <a:ext cx="6887830" cy="455317"/>
          </a:xfrm>
          <a:prstGeom prst="rect">
            <a:avLst/>
          </a:prstGeom>
        </p:spPr>
        <p:txBody>
          <a:bodyPr lIns="0" tIns="0" rIns="0" bIns="0" rtlCol="0" anchor="t">
            <a:spAutoFit/>
          </a:bodyPr>
          <a:lstStyle/>
          <a:p>
            <a:pPr algn="l">
              <a:lnSpc>
                <a:spcPts val="3806"/>
              </a:lnSpc>
              <a:spcBef>
                <a:spcPct val="0"/>
              </a:spcBef>
            </a:pPr>
            <a:r>
              <a:rPr lang="en-US" sz="2718" dirty="0">
                <a:solidFill>
                  <a:srgbClr val="1E302C"/>
                </a:solidFill>
                <a:latin typeface="ITC Franklin Gothic LT"/>
              </a:rPr>
              <a:t>Excess work load</a:t>
            </a:r>
          </a:p>
        </p:txBody>
      </p:sp>
      <p:sp>
        <p:nvSpPr>
          <p:cNvPr id="54" name="TextBox 54"/>
          <p:cNvSpPr txBox="1"/>
          <p:nvPr/>
        </p:nvSpPr>
        <p:spPr>
          <a:xfrm>
            <a:off x="1628222" y="5688314"/>
            <a:ext cx="6887830" cy="528619"/>
          </a:xfrm>
          <a:prstGeom prst="rect">
            <a:avLst/>
          </a:prstGeom>
        </p:spPr>
        <p:txBody>
          <a:bodyPr lIns="0" tIns="0" rIns="0" bIns="0" rtlCol="0" anchor="t">
            <a:spAutoFit/>
          </a:bodyPr>
          <a:lstStyle/>
          <a:p>
            <a:pPr algn="l">
              <a:lnSpc>
                <a:spcPts val="3806"/>
              </a:lnSpc>
              <a:spcBef>
                <a:spcPct val="0"/>
              </a:spcBef>
            </a:pPr>
            <a:r>
              <a:rPr lang="en-US" sz="2718" dirty="0">
                <a:solidFill>
                  <a:srgbClr val="1E302C"/>
                </a:solidFill>
                <a:latin typeface="ITC Franklin Gothic LT"/>
              </a:rPr>
              <a:t>Interview Preparation</a:t>
            </a:r>
          </a:p>
        </p:txBody>
      </p:sp>
      <p:sp>
        <p:nvSpPr>
          <p:cNvPr id="55" name="Freeform 55"/>
          <p:cNvSpPr/>
          <p:nvPr/>
        </p:nvSpPr>
        <p:spPr>
          <a:xfrm rot="2526190">
            <a:off x="15599687" y="1762629"/>
            <a:ext cx="2254244" cy="971374"/>
          </a:xfrm>
          <a:custGeom>
            <a:avLst/>
            <a:gdLst/>
            <a:ahLst/>
            <a:cxnLst/>
            <a:rect l="l" t="t" r="r" b="b"/>
            <a:pathLst>
              <a:path w="2254244" h="971374">
                <a:moveTo>
                  <a:pt x="0" y="0"/>
                </a:moveTo>
                <a:lnTo>
                  <a:pt x="2254244" y="0"/>
                </a:lnTo>
                <a:lnTo>
                  <a:pt x="2254244" y="971374"/>
                </a:lnTo>
                <a:lnTo>
                  <a:pt x="0" y="97137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6" name="Freeform 56"/>
          <p:cNvSpPr/>
          <p:nvPr/>
        </p:nvSpPr>
        <p:spPr>
          <a:xfrm flipH="1">
            <a:off x="8655525" y="6648948"/>
            <a:ext cx="1320252" cy="1409978"/>
          </a:xfrm>
          <a:custGeom>
            <a:avLst/>
            <a:gdLst/>
            <a:ahLst/>
            <a:cxnLst/>
            <a:rect l="l" t="t" r="r" b="b"/>
            <a:pathLst>
              <a:path w="1320252" h="1409978">
                <a:moveTo>
                  <a:pt x="1320252" y="0"/>
                </a:moveTo>
                <a:lnTo>
                  <a:pt x="0" y="0"/>
                </a:lnTo>
                <a:lnTo>
                  <a:pt x="0" y="1409978"/>
                </a:lnTo>
                <a:lnTo>
                  <a:pt x="1320252" y="1409978"/>
                </a:lnTo>
                <a:lnTo>
                  <a:pt x="1320252"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7" name="Freeform 57"/>
          <p:cNvSpPr/>
          <p:nvPr/>
        </p:nvSpPr>
        <p:spPr>
          <a:xfrm>
            <a:off x="9705217" y="3293720"/>
            <a:ext cx="1833125" cy="1957706"/>
          </a:xfrm>
          <a:custGeom>
            <a:avLst/>
            <a:gdLst/>
            <a:ahLst/>
            <a:cxnLst/>
            <a:rect l="l" t="t" r="r" b="b"/>
            <a:pathLst>
              <a:path w="1833125" h="1957706">
                <a:moveTo>
                  <a:pt x="0" y="0"/>
                </a:moveTo>
                <a:lnTo>
                  <a:pt x="1833125" y="0"/>
                </a:lnTo>
                <a:lnTo>
                  <a:pt x="1833125" y="1957706"/>
                </a:lnTo>
                <a:lnTo>
                  <a:pt x="0" y="195770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grpSp>
        <p:nvGrpSpPr>
          <p:cNvPr id="64" name="Group 21">
            <a:extLst>
              <a:ext uri="{FF2B5EF4-FFF2-40B4-BE49-F238E27FC236}">
                <a16:creationId xmlns:a16="http://schemas.microsoft.com/office/drawing/2014/main" id="{860FED3C-2CDA-29E3-AB94-1DC42C572179}"/>
              </a:ext>
            </a:extLst>
          </p:cNvPr>
          <p:cNvGrpSpPr/>
          <p:nvPr/>
        </p:nvGrpSpPr>
        <p:grpSpPr>
          <a:xfrm>
            <a:off x="1023246" y="3960178"/>
            <a:ext cx="441907" cy="447568"/>
            <a:chOff x="0" y="0"/>
            <a:chExt cx="812800" cy="812800"/>
          </a:xfrm>
        </p:grpSpPr>
        <p:sp>
          <p:nvSpPr>
            <p:cNvPr id="65" name="Freeform 22">
              <a:extLst>
                <a:ext uri="{FF2B5EF4-FFF2-40B4-BE49-F238E27FC236}">
                  <a16:creationId xmlns:a16="http://schemas.microsoft.com/office/drawing/2014/main" id="{7D5AA13C-F2D2-C46F-D999-2A02C11F3BA1}"/>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F6234"/>
            </a:solidFill>
          </p:spPr>
        </p:sp>
        <p:sp>
          <p:nvSpPr>
            <p:cNvPr id="66" name="TextBox 23">
              <a:extLst>
                <a:ext uri="{FF2B5EF4-FFF2-40B4-BE49-F238E27FC236}">
                  <a16:creationId xmlns:a16="http://schemas.microsoft.com/office/drawing/2014/main" id="{ABD5ECFB-E3A9-9858-F7C6-8E850EBA0379}"/>
                </a:ext>
              </a:extLst>
            </p:cNvPr>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67" name="Group 21">
            <a:extLst>
              <a:ext uri="{FF2B5EF4-FFF2-40B4-BE49-F238E27FC236}">
                <a16:creationId xmlns:a16="http://schemas.microsoft.com/office/drawing/2014/main" id="{927E87CF-2EB1-A6EF-D2F2-EFF3044C75BD}"/>
              </a:ext>
            </a:extLst>
          </p:cNvPr>
          <p:cNvGrpSpPr/>
          <p:nvPr/>
        </p:nvGrpSpPr>
        <p:grpSpPr>
          <a:xfrm>
            <a:off x="1051561" y="4523935"/>
            <a:ext cx="441907" cy="447568"/>
            <a:chOff x="0" y="0"/>
            <a:chExt cx="812800" cy="812800"/>
          </a:xfrm>
        </p:grpSpPr>
        <p:sp>
          <p:nvSpPr>
            <p:cNvPr id="68" name="Freeform 22">
              <a:extLst>
                <a:ext uri="{FF2B5EF4-FFF2-40B4-BE49-F238E27FC236}">
                  <a16:creationId xmlns:a16="http://schemas.microsoft.com/office/drawing/2014/main" id="{14BDC020-FD95-2307-678F-47388A0A6A7A}"/>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F6234"/>
            </a:solidFill>
          </p:spPr>
        </p:sp>
        <p:sp>
          <p:nvSpPr>
            <p:cNvPr id="69" name="TextBox 23">
              <a:extLst>
                <a:ext uri="{FF2B5EF4-FFF2-40B4-BE49-F238E27FC236}">
                  <a16:creationId xmlns:a16="http://schemas.microsoft.com/office/drawing/2014/main" id="{F789AE16-6A9E-BA3B-1DF5-AFCA6CDD1025}"/>
                </a:ext>
              </a:extLst>
            </p:cNvPr>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dirty="0"/>
            </a:p>
          </p:txBody>
        </p:sp>
      </p:grpSp>
      <p:sp>
        <p:nvSpPr>
          <p:cNvPr id="72" name="TextBox 23">
            <a:extLst>
              <a:ext uri="{FF2B5EF4-FFF2-40B4-BE49-F238E27FC236}">
                <a16:creationId xmlns:a16="http://schemas.microsoft.com/office/drawing/2014/main" id="{C1C4628A-FD19-800D-E370-A9C29D7734FF}"/>
              </a:ext>
            </a:extLst>
          </p:cNvPr>
          <p:cNvSpPr txBox="1"/>
          <p:nvPr/>
        </p:nvSpPr>
        <p:spPr>
          <a:xfrm>
            <a:off x="1229490" y="2965867"/>
            <a:ext cx="359049" cy="389874"/>
          </a:xfrm>
          <a:prstGeom prst="rect">
            <a:avLst/>
          </a:prstGeom>
        </p:spPr>
        <p:txBody>
          <a:bodyPr lIns="50800" tIns="50800" rIns="50800" bIns="50800" rtlCol="0" anchor="ctr"/>
          <a:lstStyle/>
          <a:p>
            <a:pPr algn="ctr">
              <a:lnSpc>
                <a:spcPts val="2659"/>
              </a:lnSpc>
            </a:pPr>
            <a:endParaRPr/>
          </a:p>
        </p:txBody>
      </p:sp>
      <p:sp>
        <p:nvSpPr>
          <p:cNvPr id="73" name="TextBox 72">
            <a:extLst>
              <a:ext uri="{FF2B5EF4-FFF2-40B4-BE49-F238E27FC236}">
                <a16:creationId xmlns:a16="http://schemas.microsoft.com/office/drawing/2014/main" id="{46EE6899-8FEB-5C41-6922-6F3145ECFD67}"/>
              </a:ext>
            </a:extLst>
          </p:cNvPr>
          <p:cNvSpPr txBox="1"/>
          <p:nvPr/>
        </p:nvSpPr>
        <p:spPr>
          <a:xfrm>
            <a:off x="1051561" y="4034630"/>
            <a:ext cx="421910" cy="606320"/>
          </a:xfrm>
          <a:prstGeom prst="rect">
            <a:avLst/>
          </a:prstGeom>
          <a:noFill/>
        </p:spPr>
        <p:txBody>
          <a:bodyPr wrap="none" rtlCol="0">
            <a:spAutoFit/>
          </a:bodyPr>
          <a:lstStyle/>
          <a:p>
            <a:r>
              <a:rPr lang="en-US" sz="1540" dirty="0">
                <a:solidFill>
                  <a:schemeClr val="bg1"/>
                </a:solidFill>
                <a:latin typeface="ITC Franklin Gothic LT" panose="020B0604020202020204" charset="0"/>
              </a:rPr>
              <a:t>04</a:t>
            </a:r>
          </a:p>
          <a:p>
            <a:endParaRPr lang="en-IN" dirty="0">
              <a:solidFill>
                <a:schemeClr val="bg1"/>
              </a:solidFill>
            </a:endParaRPr>
          </a:p>
        </p:txBody>
      </p:sp>
      <p:sp>
        <p:nvSpPr>
          <p:cNvPr id="74" name="TextBox 73">
            <a:extLst>
              <a:ext uri="{FF2B5EF4-FFF2-40B4-BE49-F238E27FC236}">
                <a16:creationId xmlns:a16="http://schemas.microsoft.com/office/drawing/2014/main" id="{482006E2-ECEA-17F8-52D7-2C8826C4C54B}"/>
              </a:ext>
            </a:extLst>
          </p:cNvPr>
          <p:cNvSpPr txBox="1"/>
          <p:nvPr/>
        </p:nvSpPr>
        <p:spPr>
          <a:xfrm>
            <a:off x="1051561" y="4591847"/>
            <a:ext cx="421910" cy="329321"/>
          </a:xfrm>
          <a:prstGeom prst="rect">
            <a:avLst/>
          </a:prstGeom>
          <a:noFill/>
        </p:spPr>
        <p:txBody>
          <a:bodyPr wrap="none" rtlCol="0">
            <a:spAutoFit/>
          </a:bodyPr>
          <a:lstStyle/>
          <a:p>
            <a:r>
              <a:rPr lang="en-US" sz="1540" dirty="0">
                <a:solidFill>
                  <a:schemeClr val="bg1"/>
                </a:solidFill>
                <a:latin typeface="ITC Franklin Gothic LT" panose="020B0604020202020204" charset="0"/>
              </a:rPr>
              <a:t>05</a:t>
            </a:r>
            <a:endParaRPr lang="en-IN" sz="1540" dirty="0">
              <a:solidFill>
                <a:schemeClr val="bg1"/>
              </a:solidFill>
              <a:latin typeface="ITC Franklin Gothic LT" panose="020B0604020202020204" charset="0"/>
            </a:endParaRPr>
          </a:p>
        </p:txBody>
      </p:sp>
      <p:sp>
        <p:nvSpPr>
          <p:cNvPr id="77" name="TextBox 23">
            <a:extLst>
              <a:ext uri="{FF2B5EF4-FFF2-40B4-BE49-F238E27FC236}">
                <a16:creationId xmlns:a16="http://schemas.microsoft.com/office/drawing/2014/main" id="{407CAB30-7BED-0E33-10DB-B8F64FB75E45}"/>
              </a:ext>
            </a:extLst>
          </p:cNvPr>
          <p:cNvSpPr txBox="1"/>
          <p:nvPr/>
        </p:nvSpPr>
        <p:spPr>
          <a:xfrm>
            <a:off x="1229490" y="2965867"/>
            <a:ext cx="359049" cy="389874"/>
          </a:xfrm>
          <a:prstGeom prst="rect">
            <a:avLst/>
          </a:prstGeom>
        </p:spPr>
        <p:txBody>
          <a:bodyPr lIns="50800" tIns="50800" rIns="50800" bIns="50800" rtlCol="0" anchor="ctr"/>
          <a:lstStyle/>
          <a:p>
            <a:pPr algn="ctr">
              <a:lnSpc>
                <a:spcPts val="2659"/>
              </a:lnSpc>
            </a:pPr>
            <a:endParaRPr/>
          </a:p>
        </p:txBody>
      </p:sp>
      <p:grpSp>
        <p:nvGrpSpPr>
          <p:cNvPr id="78" name="Group 33">
            <a:extLst>
              <a:ext uri="{FF2B5EF4-FFF2-40B4-BE49-F238E27FC236}">
                <a16:creationId xmlns:a16="http://schemas.microsoft.com/office/drawing/2014/main" id="{61B2768A-C6EE-DF97-CA70-07C330921458}"/>
              </a:ext>
            </a:extLst>
          </p:cNvPr>
          <p:cNvGrpSpPr/>
          <p:nvPr/>
        </p:nvGrpSpPr>
        <p:grpSpPr>
          <a:xfrm>
            <a:off x="1042836" y="5062559"/>
            <a:ext cx="441907" cy="441907"/>
            <a:chOff x="0" y="0"/>
            <a:chExt cx="812800" cy="812800"/>
          </a:xfrm>
        </p:grpSpPr>
        <p:sp>
          <p:nvSpPr>
            <p:cNvPr id="79" name="Freeform 34">
              <a:extLst>
                <a:ext uri="{FF2B5EF4-FFF2-40B4-BE49-F238E27FC236}">
                  <a16:creationId xmlns:a16="http://schemas.microsoft.com/office/drawing/2014/main" id="{ABE00627-D58C-3975-8C01-0E1145A29EFF}"/>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F6234"/>
            </a:solidFill>
          </p:spPr>
        </p:sp>
        <p:sp>
          <p:nvSpPr>
            <p:cNvPr id="80" name="TextBox 35">
              <a:extLst>
                <a:ext uri="{FF2B5EF4-FFF2-40B4-BE49-F238E27FC236}">
                  <a16:creationId xmlns:a16="http://schemas.microsoft.com/office/drawing/2014/main" id="{C1A8018E-4358-D3BA-47C6-23171F5C2212}"/>
                </a:ext>
              </a:extLst>
            </p:cNvPr>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sp>
        <p:nvSpPr>
          <p:cNvPr id="81" name="TextBox 80">
            <a:extLst>
              <a:ext uri="{FF2B5EF4-FFF2-40B4-BE49-F238E27FC236}">
                <a16:creationId xmlns:a16="http://schemas.microsoft.com/office/drawing/2014/main" id="{4E8D227F-22F7-6FB7-EED7-AB3BA430FB3B}"/>
              </a:ext>
            </a:extLst>
          </p:cNvPr>
          <p:cNvSpPr txBox="1"/>
          <p:nvPr/>
        </p:nvSpPr>
        <p:spPr>
          <a:xfrm>
            <a:off x="1046948" y="5120157"/>
            <a:ext cx="421910" cy="329321"/>
          </a:xfrm>
          <a:prstGeom prst="rect">
            <a:avLst/>
          </a:prstGeom>
          <a:noFill/>
        </p:spPr>
        <p:txBody>
          <a:bodyPr wrap="none" rtlCol="0">
            <a:spAutoFit/>
          </a:bodyPr>
          <a:lstStyle/>
          <a:p>
            <a:r>
              <a:rPr lang="en-US" sz="1540" dirty="0">
                <a:solidFill>
                  <a:schemeClr val="bg1"/>
                </a:solidFill>
                <a:latin typeface="ITC Franklin Gothic LT" panose="020B0604020202020204" charset="0"/>
              </a:rPr>
              <a:t>06</a:t>
            </a:r>
            <a:endParaRPr lang="en-IN" sz="1540" dirty="0">
              <a:solidFill>
                <a:schemeClr val="bg1"/>
              </a:solidFill>
              <a:latin typeface="ITC Franklin Gothic LT" panose="020B060402020202020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7EF"/>
        </a:solidFill>
        <a:effectLst/>
      </p:bgPr>
    </p:bg>
    <p:spTree>
      <p:nvGrpSpPr>
        <p:cNvPr id="1" name=""/>
        <p:cNvGrpSpPr/>
        <p:nvPr/>
      </p:nvGrpSpPr>
      <p:grpSpPr>
        <a:xfrm>
          <a:off x="0" y="0"/>
          <a:ext cx="0" cy="0"/>
          <a:chOff x="0" y="0"/>
          <a:chExt cx="0" cy="0"/>
        </a:xfrm>
      </p:grpSpPr>
      <p:grpSp>
        <p:nvGrpSpPr>
          <p:cNvPr id="2" name="Group 2"/>
          <p:cNvGrpSpPr/>
          <p:nvPr/>
        </p:nvGrpSpPr>
        <p:grpSpPr>
          <a:xfrm>
            <a:off x="-557510" y="9053545"/>
            <a:ext cx="19403020" cy="2466909"/>
            <a:chOff x="0" y="0"/>
            <a:chExt cx="5110260" cy="649721"/>
          </a:xfrm>
        </p:grpSpPr>
        <p:sp>
          <p:nvSpPr>
            <p:cNvPr id="3" name="Freeform 3"/>
            <p:cNvSpPr/>
            <p:nvPr/>
          </p:nvSpPr>
          <p:spPr>
            <a:xfrm>
              <a:off x="0" y="0"/>
              <a:ext cx="5110261" cy="649721"/>
            </a:xfrm>
            <a:custGeom>
              <a:avLst/>
              <a:gdLst/>
              <a:ahLst/>
              <a:cxnLst/>
              <a:rect l="l" t="t" r="r" b="b"/>
              <a:pathLst>
                <a:path w="5110261" h="649721">
                  <a:moveTo>
                    <a:pt x="0" y="0"/>
                  </a:moveTo>
                  <a:lnTo>
                    <a:pt x="5110261" y="0"/>
                  </a:lnTo>
                  <a:lnTo>
                    <a:pt x="5110261" y="649721"/>
                  </a:lnTo>
                  <a:lnTo>
                    <a:pt x="0" y="649721"/>
                  </a:lnTo>
                  <a:close/>
                </a:path>
              </a:pathLst>
            </a:custGeom>
            <a:solidFill>
              <a:srgbClr val="8DAFA8"/>
            </a:solidFill>
          </p:spPr>
        </p:sp>
        <p:sp>
          <p:nvSpPr>
            <p:cNvPr id="4" name="TextBox 4"/>
            <p:cNvSpPr txBox="1"/>
            <p:nvPr/>
          </p:nvSpPr>
          <p:spPr>
            <a:xfrm>
              <a:off x="0" y="-47625"/>
              <a:ext cx="5110260" cy="697346"/>
            </a:xfrm>
            <a:prstGeom prst="rect">
              <a:avLst/>
            </a:prstGeom>
          </p:spPr>
          <p:txBody>
            <a:bodyPr lIns="50800" tIns="50800" rIns="50800" bIns="50800" rtlCol="0" anchor="ctr"/>
            <a:lstStyle/>
            <a:p>
              <a:pPr algn="ctr">
                <a:lnSpc>
                  <a:spcPts val="2659"/>
                </a:lnSpc>
              </a:pPr>
              <a:endParaRPr/>
            </a:p>
          </p:txBody>
        </p:sp>
      </p:grpSp>
      <p:sp>
        <p:nvSpPr>
          <p:cNvPr id="11" name="AutoShape 11"/>
          <p:cNvSpPr/>
          <p:nvPr/>
        </p:nvSpPr>
        <p:spPr>
          <a:xfrm flipV="1">
            <a:off x="3863119" y="9510252"/>
            <a:ext cx="10561761" cy="0"/>
          </a:xfrm>
          <a:prstGeom prst="line">
            <a:avLst/>
          </a:prstGeom>
          <a:ln w="47625" cap="rnd">
            <a:solidFill>
              <a:srgbClr val="FFEFD4"/>
            </a:solidFill>
            <a:prstDash val="lgDash"/>
            <a:headEnd type="oval" w="lg" len="lg"/>
            <a:tailEnd type="oval" w="lg" len="lg"/>
          </a:ln>
        </p:spPr>
      </p:sp>
      <p:grpSp>
        <p:nvGrpSpPr>
          <p:cNvPr id="14" name="Group 14"/>
          <p:cNvGrpSpPr/>
          <p:nvPr/>
        </p:nvGrpSpPr>
        <p:grpSpPr>
          <a:xfrm>
            <a:off x="9479277" y="2190187"/>
            <a:ext cx="3682523" cy="3682523"/>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DAFA8">
                <a:alpha val="40000"/>
              </a:srgbClr>
            </a:solidFill>
          </p:spPr>
        </p:sp>
        <p:sp>
          <p:nvSpPr>
            <p:cNvPr id="16" name="TextBox 16"/>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17" name="Group 17"/>
          <p:cNvGrpSpPr/>
          <p:nvPr/>
        </p:nvGrpSpPr>
        <p:grpSpPr>
          <a:xfrm>
            <a:off x="4193383" y="4584404"/>
            <a:ext cx="3424240" cy="3236551"/>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DAFA8">
                <a:alpha val="40000"/>
              </a:srgbClr>
            </a:solidFill>
          </p:spPr>
        </p:sp>
        <p:sp>
          <p:nvSpPr>
            <p:cNvPr id="19" name="TextBox 19"/>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20" name="Group 20"/>
          <p:cNvGrpSpPr/>
          <p:nvPr/>
        </p:nvGrpSpPr>
        <p:grpSpPr>
          <a:xfrm>
            <a:off x="10363200" y="5041224"/>
            <a:ext cx="2094831" cy="2094831"/>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6A160">
                <a:alpha val="40000"/>
              </a:srgbClr>
            </a:solidFill>
          </p:spPr>
        </p:sp>
        <p:sp>
          <p:nvSpPr>
            <p:cNvPr id="22" name="TextBox 22"/>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23" name="Group 23"/>
          <p:cNvGrpSpPr/>
          <p:nvPr/>
        </p:nvGrpSpPr>
        <p:grpSpPr>
          <a:xfrm>
            <a:off x="5827892" y="2190186"/>
            <a:ext cx="3257033" cy="2734895"/>
            <a:chOff x="0" y="0"/>
            <a:chExt cx="812800" cy="812800"/>
          </a:xfrm>
        </p:grpSpPr>
        <p:sp>
          <p:nvSpPr>
            <p:cNvPr id="24" name="Freeform 2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6A160">
                <a:alpha val="40000"/>
              </a:srgbClr>
            </a:solidFill>
          </p:spPr>
        </p:sp>
        <p:sp>
          <p:nvSpPr>
            <p:cNvPr id="25" name="TextBox 25"/>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sp>
        <p:nvSpPr>
          <p:cNvPr id="26" name="Freeform 26"/>
          <p:cNvSpPr/>
          <p:nvPr/>
        </p:nvSpPr>
        <p:spPr>
          <a:xfrm>
            <a:off x="5409036" y="3281880"/>
            <a:ext cx="6622643" cy="5526897"/>
          </a:xfrm>
          <a:custGeom>
            <a:avLst/>
            <a:gdLst/>
            <a:ahLst/>
            <a:cxnLst/>
            <a:rect l="l" t="t" r="r" b="b"/>
            <a:pathLst>
              <a:path w="6622643" h="5526897">
                <a:moveTo>
                  <a:pt x="0" y="0"/>
                </a:moveTo>
                <a:lnTo>
                  <a:pt x="6622643" y="0"/>
                </a:lnTo>
                <a:lnTo>
                  <a:pt x="6622643" y="5526897"/>
                </a:lnTo>
                <a:lnTo>
                  <a:pt x="0" y="55268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7" name="TextBox 27"/>
          <p:cNvSpPr txBox="1"/>
          <p:nvPr/>
        </p:nvSpPr>
        <p:spPr>
          <a:xfrm>
            <a:off x="969625" y="130066"/>
            <a:ext cx="16230600" cy="2066844"/>
          </a:xfrm>
          <a:prstGeom prst="rect">
            <a:avLst/>
          </a:prstGeom>
        </p:spPr>
        <p:txBody>
          <a:bodyPr lIns="0" tIns="0" rIns="0" bIns="0" rtlCol="0" anchor="t">
            <a:spAutoFit/>
          </a:bodyPr>
          <a:lstStyle/>
          <a:p>
            <a:pPr algn="ctr">
              <a:lnSpc>
                <a:spcPts val="16800"/>
              </a:lnSpc>
              <a:spcBef>
                <a:spcPct val="0"/>
              </a:spcBef>
            </a:pPr>
            <a:r>
              <a:rPr lang="en-US" sz="12000" dirty="0">
                <a:solidFill>
                  <a:srgbClr val="8F6234"/>
                </a:solidFill>
                <a:latin typeface="League Gothic"/>
              </a:rPr>
              <a:t>Insights</a:t>
            </a:r>
          </a:p>
        </p:txBody>
      </p:sp>
      <p:sp>
        <p:nvSpPr>
          <p:cNvPr id="58" name="Freeform 58"/>
          <p:cNvSpPr/>
          <p:nvPr/>
        </p:nvSpPr>
        <p:spPr>
          <a:xfrm rot="3123065">
            <a:off x="11830056" y="2084220"/>
            <a:ext cx="2318254" cy="1054596"/>
          </a:xfrm>
          <a:custGeom>
            <a:avLst/>
            <a:gdLst/>
            <a:ahLst/>
            <a:cxnLst/>
            <a:rect l="l" t="t" r="r" b="b"/>
            <a:pathLst>
              <a:path w="2254244" h="971374">
                <a:moveTo>
                  <a:pt x="0" y="0"/>
                </a:moveTo>
                <a:lnTo>
                  <a:pt x="2254245" y="0"/>
                </a:lnTo>
                <a:lnTo>
                  <a:pt x="2254245" y="971374"/>
                </a:lnTo>
                <a:lnTo>
                  <a:pt x="0" y="97137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dirty="0"/>
          </a:p>
        </p:txBody>
      </p:sp>
      <p:sp>
        <p:nvSpPr>
          <p:cNvPr id="59" name="Freeform 59"/>
          <p:cNvSpPr/>
          <p:nvPr/>
        </p:nvSpPr>
        <p:spPr>
          <a:xfrm flipH="1">
            <a:off x="4178695" y="3834138"/>
            <a:ext cx="1134412" cy="1211508"/>
          </a:xfrm>
          <a:custGeom>
            <a:avLst/>
            <a:gdLst/>
            <a:ahLst/>
            <a:cxnLst/>
            <a:rect l="l" t="t" r="r" b="b"/>
            <a:pathLst>
              <a:path w="1134412" h="1211508">
                <a:moveTo>
                  <a:pt x="1134412" y="0"/>
                </a:moveTo>
                <a:lnTo>
                  <a:pt x="0" y="0"/>
                </a:lnTo>
                <a:lnTo>
                  <a:pt x="0" y="1211508"/>
                </a:lnTo>
                <a:lnTo>
                  <a:pt x="1134412" y="1211508"/>
                </a:lnTo>
                <a:lnTo>
                  <a:pt x="1134412"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7EF"/>
        </a:solidFill>
        <a:effectLst/>
      </p:bgPr>
    </p:bg>
    <p:spTree>
      <p:nvGrpSpPr>
        <p:cNvPr id="1" name=""/>
        <p:cNvGrpSpPr/>
        <p:nvPr/>
      </p:nvGrpSpPr>
      <p:grpSpPr>
        <a:xfrm>
          <a:off x="0" y="0"/>
          <a:ext cx="0" cy="0"/>
          <a:chOff x="0" y="0"/>
          <a:chExt cx="0" cy="0"/>
        </a:xfrm>
      </p:grpSpPr>
      <p:sp>
        <p:nvSpPr>
          <p:cNvPr id="20" name="TextBox 20"/>
          <p:cNvSpPr txBox="1"/>
          <p:nvPr/>
        </p:nvSpPr>
        <p:spPr>
          <a:xfrm>
            <a:off x="1564727" y="5924403"/>
            <a:ext cx="1271984" cy="1363714"/>
          </a:xfrm>
          <a:prstGeom prst="rect">
            <a:avLst/>
          </a:prstGeom>
        </p:spPr>
        <p:txBody>
          <a:bodyPr lIns="50800" tIns="50800" rIns="50800" bIns="50800" rtlCol="0" anchor="ctr"/>
          <a:lstStyle/>
          <a:p>
            <a:pPr algn="ctr">
              <a:lnSpc>
                <a:spcPts val="2659"/>
              </a:lnSpc>
            </a:pPr>
            <a:endParaRPr/>
          </a:p>
        </p:txBody>
      </p:sp>
      <p:sp>
        <p:nvSpPr>
          <p:cNvPr id="23" name="TextBox 23"/>
          <p:cNvSpPr txBox="1"/>
          <p:nvPr/>
        </p:nvSpPr>
        <p:spPr>
          <a:xfrm>
            <a:off x="3939049" y="6771470"/>
            <a:ext cx="1271984" cy="1363714"/>
          </a:xfrm>
          <a:prstGeom prst="rect">
            <a:avLst/>
          </a:prstGeom>
        </p:spPr>
        <p:txBody>
          <a:bodyPr lIns="50800" tIns="50800" rIns="50800" bIns="50800" rtlCol="0" anchor="ctr"/>
          <a:lstStyle/>
          <a:p>
            <a:pPr algn="ctr">
              <a:lnSpc>
                <a:spcPts val="2659"/>
              </a:lnSpc>
            </a:pPr>
            <a:endParaRPr/>
          </a:p>
        </p:txBody>
      </p:sp>
      <p:sp>
        <p:nvSpPr>
          <p:cNvPr id="33" name="TextBox 33"/>
          <p:cNvSpPr txBox="1"/>
          <p:nvPr/>
        </p:nvSpPr>
        <p:spPr>
          <a:xfrm>
            <a:off x="2362200" y="441317"/>
            <a:ext cx="7092683" cy="615553"/>
          </a:xfrm>
          <a:prstGeom prst="rect">
            <a:avLst/>
          </a:prstGeom>
        </p:spPr>
        <p:txBody>
          <a:bodyPr lIns="0" tIns="0" rIns="0" bIns="0" rtlCol="0" anchor="t">
            <a:spAutoFit/>
          </a:bodyPr>
          <a:lstStyle/>
          <a:p>
            <a:pPr algn="l">
              <a:spcBef>
                <a:spcPct val="0"/>
              </a:spcBef>
            </a:pPr>
            <a:r>
              <a:rPr lang="en-US" sz="4000" dirty="0">
                <a:solidFill>
                  <a:srgbClr val="8F6234"/>
                </a:solidFill>
                <a:latin typeface="League Gothic"/>
              </a:rPr>
              <a:t>Taking all Department in to Consideration</a:t>
            </a:r>
          </a:p>
        </p:txBody>
      </p:sp>
      <p:sp>
        <p:nvSpPr>
          <p:cNvPr id="36" name="TextBox 36"/>
          <p:cNvSpPr txBox="1"/>
          <p:nvPr/>
        </p:nvSpPr>
        <p:spPr>
          <a:xfrm>
            <a:off x="9620649" y="3250687"/>
            <a:ext cx="2130195" cy="334322"/>
          </a:xfrm>
          <a:prstGeom prst="rect">
            <a:avLst/>
          </a:prstGeom>
        </p:spPr>
        <p:txBody>
          <a:bodyPr lIns="0" tIns="0" rIns="0" bIns="0" rtlCol="0" anchor="t">
            <a:spAutoFit/>
          </a:bodyPr>
          <a:lstStyle/>
          <a:p>
            <a:pPr algn="ctr">
              <a:lnSpc>
                <a:spcPts val="2801"/>
              </a:lnSpc>
              <a:spcBef>
                <a:spcPct val="0"/>
              </a:spcBef>
            </a:pPr>
            <a:r>
              <a:rPr lang="en-US" sz="2001" dirty="0">
                <a:solidFill>
                  <a:srgbClr val="FFF7EF"/>
                </a:solidFill>
                <a:latin typeface="ITC Franklin Gothic LT Semi-Bold"/>
              </a:rPr>
              <a:t>TRENGTHS</a:t>
            </a:r>
          </a:p>
        </p:txBody>
      </p:sp>
      <p:grpSp>
        <p:nvGrpSpPr>
          <p:cNvPr id="54" name="Group 54"/>
          <p:cNvGrpSpPr/>
          <p:nvPr/>
        </p:nvGrpSpPr>
        <p:grpSpPr>
          <a:xfrm>
            <a:off x="13082561" y="1790700"/>
            <a:ext cx="4952976" cy="7391400"/>
            <a:chOff x="0" y="0"/>
            <a:chExt cx="1113831" cy="595238"/>
          </a:xfrm>
        </p:grpSpPr>
        <p:sp>
          <p:nvSpPr>
            <p:cNvPr id="55" name="Freeform 55"/>
            <p:cNvSpPr/>
            <p:nvPr/>
          </p:nvSpPr>
          <p:spPr>
            <a:xfrm>
              <a:off x="0" y="0"/>
              <a:ext cx="1113831" cy="595238"/>
            </a:xfrm>
            <a:custGeom>
              <a:avLst/>
              <a:gdLst/>
              <a:ahLst/>
              <a:cxnLst/>
              <a:rect l="l" t="t" r="r" b="b"/>
              <a:pathLst>
                <a:path w="1113831" h="595238">
                  <a:moveTo>
                    <a:pt x="36613" y="0"/>
                  </a:moveTo>
                  <a:lnTo>
                    <a:pt x="1077218" y="0"/>
                  </a:lnTo>
                  <a:cubicBezTo>
                    <a:pt x="1097439" y="0"/>
                    <a:pt x="1113831" y="16392"/>
                    <a:pt x="1113831" y="36613"/>
                  </a:cubicBezTo>
                  <a:lnTo>
                    <a:pt x="1113831" y="558625"/>
                  </a:lnTo>
                  <a:cubicBezTo>
                    <a:pt x="1113831" y="578846"/>
                    <a:pt x="1097439" y="595238"/>
                    <a:pt x="1077218" y="595238"/>
                  </a:cubicBezTo>
                  <a:lnTo>
                    <a:pt x="36613" y="595238"/>
                  </a:lnTo>
                  <a:cubicBezTo>
                    <a:pt x="16392" y="595238"/>
                    <a:pt x="0" y="578846"/>
                    <a:pt x="0" y="558625"/>
                  </a:cubicBezTo>
                  <a:lnTo>
                    <a:pt x="0" y="36613"/>
                  </a:lnTo>
                  <a:cubicBezTo>
                    <a:pt x="0" y="16392"/>
                    <a:pt x="16392" y="0"/>
                    <a:pt x="36613" y="0"/>
                  </a:cubicBezTo>
                  <a:close/>
                </a:path>
              </a:pathLst>
            </a:custGeom>
            <a:solidFill>
              <a:srgbClr val="FFEFD4"/>
            </a:solidFill>
            <a:ln cap="sq">
              <a:noFill/>
              <a:prstDash val="solid"/>
              <a:miter/>
            </a:ln>
          </p:spPr>
        </p:sp>
        <p:sp>
          <p:nvSpPr>
            <p:cNvPr id="56" name="TextBox 56"/>
            <p:cNvSpPr txBox="1"/>
            <p:nvPr/>
          </p:nvSpPr>
          <p:spPr>
            <a:xfrm>
              <a:off x="0" y="-47625"/>
              <a:ext cx="1113831" cy="642863"/>
            </a:xfrm>
            <a:prstGeom prst="rect">
              <a:avLst/>
            </a:prstGeom>
          </p:spPr>
          <p:txBody>
            <a:bodyPr lIns="50800" tIns="50800" rIns="50800" bIns="50800" rtlCol="0" anchor="ctr"/>
            <a:lstStyle/>
            <a:p>
              <a:pPr algn="ctr">
                <a:lnSpc>
                  <a:spcPts val="2659"/>
                </a:lnSpc>
              </a:pPr>
              <a:endParaRPr/>
            </a:p>
          </p:txBody>
        </p:sp>
      </p:grpSp>
      <p:sp>
        <p:nvSpPr>
          <p:cNvPr id="61" name="TextBox 61"/>
          <p:cNvSpPr txBox="1"/>
          <p:nvPr/>
        </p:nvSpPr>
        <p:spPr>
          <a:xfrm>
            <a:off x="13621370" y="2408634"/>
            <a:ext cx="3799159" cy="6155531"/>
          </a:xfrm>
          <a:prstGeom prst="rect">
            <a:avLst/>
          </a:prstGeom>
        </p:spPr>
        <p:txBody>
          <a:bodyPr lIns="0" tIns="0" rIns="0" bIns="0" rtlCol="0" anchor="t">
            <a:spAutoFit/>
          </a:bodyPr>
          <a:lstStyle/>
          <a:p>
            <a:pPr marL="285750" indent="-285750" algn="l">
              <a:buFont typeface="Arial" panose="020B0604020202020204" pitchFamily="34" charset="0"/>
              <a:buChar char="•"/>
            </a:pPr>
            <a:r>
              <a:rPr lang="en-US" sz="2000" b="1" dirty="0"/>
              <a:t>Department wise attrition R&amp;D &gt; Sales &gt;HR.</a:t>
            </a:r>
          </a:p>
          <a:p>
            <a:pPr algn="l"/>
            <a:endParaRPr lang="en-US" sz="2000" b="1" dirty="0"/>
          </a:p>
          <a:p>
            <a:pPr marL="285750" indent="-285750" algn="l">
              <a:buFont typeface="Arial" panose="020B0604020202020204" pitchFamily="34" charset="0"/>
              <a:buChar char="•"/>
            </a:pPr>
            <a:r>
              <a:rPr lang="en-US" sz="2000" b="1" dirty="0"/>
              <a:t>Education wise, Life Science is the biggest chunk.</a:t>
            </a:r>
          </a:p>
          <a:p>
            <a:pPr marL="285750" indent="-285750" algn="l">
              <a:buFont typeface="Arial" panose="020B0604020202020204" pitchFamily="34" charset="0"/>
              <a:buChar char="•"/>
            </a:pPr>
            <a:endParaRPr lang="en-US" sz="2000" b="1" dirty="0"/>
          </a:p>
          <a:p>
            <a:pPr marL="285750" indent="-285750" algn="l">
              <a:buFont typeface="Arial" panose="020B0604020202020204" pitchFamily="34" charset="0"/>
              <a:buChar char="•"/>
            </a:pPr>
            <a:r>
              <a:rPr lang="en-US" sz="2000" b="1" dirty="0"/>
              <a:t>Major attrition are in age group 25-34.</a:t>
            </a:r>
          </a:p>
          <a:p>
            <a:pPr marL="285750" indent="-285750" algn="l">
              <a:buFont typeface="Arial" panose="020B0604020202020204" pitchFamily="34" charset="0"/>
              <a:buChar char="•"/>
            </a:pPr>
            <a:endParaRPr lang="en-US" sz="2000" b="1" dirty="0"/>
          </a:p>
          <a:p>
            <a:pPr marL="285750" indent="-285750" algn="l">
              <a:buFont typeface="Arial" panose="020B0604020202020204" pitchFamily="34" charset="0"/>
              <a:buChar char="•"/>
            </a:pPr>
            <a:r>
              <a:rPr lang="en-US" sz="2000" b="1" dirty="0"/>
              <a:t>Major number of employees lie in age group 27 – 44.</a:t>
            </a:r>
          </a:p>
          <a:p>
            <a:pPr marL="285750" indent="-285750" algn="l">
              <a:buFont typeface="Arial" panose="020B0604020202020204" pitchFamily="34" charset="0"/>
              <a:buChar char="•"/>
            </a:pPr>
            <a:endParaRPr lang="en-US" sz="2000" b="1" dirty="0"/>
          </a:p>
          <a:p>
            <a:pPr marL="285750" indent="-285750" algn="l">
              <a:buFont typeface="Arial" panose="020B0604020202020204" pitchFamily="34" charset="0"/>
              <a:buChar char="•"/>
            </a:pPr>
            <a:r>
              <a:rPr lang="en-US" sz="2000" b="1" dirty="0"/>
              <a:t>Attrition of male &gt; Attrition of female </a:t>
            </a:r>
          </a:p>
          <a:p>
            <a:pPr marL="285750" indent="-285750" algn="l">
              <a:buFont typeface="Arial" panose="020B0604020202020204" pitchFamily="34" charset="0"/>
              <a:buChar char="•"/>
            </a:pPr>
            <a:endParaRPr lang="en-US" sz="2000" b="1" dirty="0"/>
          </a:p>
          <a:p>
            <a:pPr marL="285750" indent="-285750" algn="l">
              <a:buFont typeface="Arial" panose="020B0604020202020204" pitchFamily="34" charset="0"/>
              <a:buChar char="•"/>
            </a:pPr>
            <a:r>
              <a:rPr lang="en-US" sz="2000" b="1" dirty="0"/>
              <a:t>Out 1470 employees 569(~39%) employees are not satisfied by there job which is worrisome </a:t>
            </a:r>
            <a:r>
              <a:rPr lang="en-IN" sz="2000" b="1" dirty="0"/>
              <a:t>(taking job satisfaction 1 and 2 into consideration).</a:t>
            </a:r>
            <a:endParaRPr lang="en-US" sz="2000" b="1" dirty="0"/>
          </a:p>
        </p:txBody>
      </p:sp>
      <p:sp>
        <p:nvSpPr>
          <p:cNvPr id="63" name="Freeform 63"/>
          <p:cNvSpPr/>
          <p:nvPr/>
        </p:nvSpPr>
        <p:spPr>
          <a:xfrm flipH="1">
            <a:off x="990600" y="226419"/>
            <a:ext cx="777604" cy="830451"/>
          </a:xfrm>
          <a:custGeom>
            <a:avLst/>
            <a:gdLst/>
            <a:ahLst/>
            <a:cxnLst/>
            <a:rect l="l" t="t" r="r" b="b"/>
            <a:pathLst>
              <a:path w="777604" h="830451">
                <a:moveTo>
                  <a:pt x="777604" y="0"/>
                </a:moveTo>
                <a:lnTo>
                  <a:pt x="0" y="0"/>
                </a:lnTo>
                <a:lnTo>
                  <a:pt x="0" y="830451"/>
                </a:lnTo>
                <a:lnTo>
                  <a:pt x="777604" y="830451"/>
                </a:lnTo>
                <a:lnTo>
                  <a:pt x="777604"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4" name="Freeform 64"/>
          <p:cNvSpPr/>
          <p:nvPr/>
        </p:nvSpPr>
        <p:spPr>
          <a:xfrm>
            <a:off x="6289594" y="6667744"/>
            <a:ext cx="1038105" cy="1108655"/>
          </a:xfrm>
          <a:custGeom>
            <a:avLst/>
            <a:gdLst/>
            <a:ahLst/>
            <a:cxnLst/>
            <a:rect l="l" t="t" r="r" b="b"/>
            <a:pathLst>
              <a:path w="1038105" h="1108655">
                <a:moveTo>
                  <a:pt x="0" y="0"/>
                </a:moveTo>
                <a:lnTo>
                  <a:pt x="1038105" y="0"/>
                </a:lnTo>
                <a:lnTo>
                  <a:pt x="1038105" y="1108655"/>
                </a:lnTo>
                <a:lnTo>
                  <a:pt x="0" y="110865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pic>
        <p:nvPicPr>
          <p:cNvPr id="66" name="Picture 65">
            <a:extLst>
              <a:ext uri="{FF2B5EF4-FFF2-40B4-BE49-F238E27FC236}">
                <a16:creationId xmlns:a16="http://schemas.microsoft.com/office/drawing/2014/main" id="{24E09047-ACD6-B1D0-D7A3-AA5339F1984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6066" y="1181100"/>
            <a:ext cx="12649200" cy="8797562"/>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7EF"/>
        </a:solidFill>
        <a:effectLst/>
      </p:bgPr>
    </p:bg>
    <p:spTree>
      <p:nvGrpSpPr>
        <p:cNvPr id="1" name=""/>
        <p:cNvGrpSpPr/>
        <p:nvPr/>
      </p:nvGrpSpPr>
      <p:grpSpPr>
        <a:xfrm>
          <a:off x="0" y="0"/>
          <a:ext cx="0" cy="0"/>
          <a:chOff x="0" y="0"/>
          <a:chExt cx="0" cy="0"/>
        </a:xfrm>
      </p:grpSpPr>
      <p:sp>
        <p:nvSpPr>
          <p:cNvPr id="20" name="TextBox 20"/>
          <p:cNvSpPr txBox="1"/>
          <p:nvPr/>
        </p:nvSpPr>
        <p:spPr>
          <a:xfrm>
            <a:off x="1564727" y="5924403"/>
            <a:ext cx="1271984" cy="1363714"/>
          </a:xfrm>
          <a:prstGeom prst="rect">
            <a:avLst/>
          </a:prstGeom>
        </p:spPr>
        <p:txBody>
          <a:bodyPr lIns="50800" tIns="50800" rIns="50800" bIns="50800" rtlCol="0" anchor="ctr"/>
          <a:lstStyle/>
          <a:p>
            <a:pPr algn="ctr">
              <a:lnSpc>
                <a:spcPts val="2659"/>
              </a:lnSpc>
            </a:pPr>
            <a:endParaRPr/>
          </a:p>
        </p:txBody>
      </p:sp>
      <p:sp>
        <p:nvSpPr>
          <p:cNvPr id="23" name="TextBox 23"/>
          <p:cNvSpPr txBox="1"/>
          <p:nvPr/>
        </p:nvSpPr>
        <p:spPr>
          <a:xfrm>
            <a:off x="3939049" y="6771470"/>
            <a:ext cx="1271984" cy="1363714"/>
          </a:xfrm>
          <a:prstGeom prst="rect">
            <a:avLst/>
          </a:prstGeom>
        </p:spPr>
        <p:txBody>
          <a:bodyPr lIns="50800" tIns="50800" rIns="50800" bIns="50800" rtlCol="0" anchor="ctr"/>
          <a:lstStyle/>
          <a:p>
            <a:pPr algn="ctr">
              <a:lnSpc>
                <a:spcPts val="2659"/>
              </a:lnSpc>
            </a:pPr>
            <a:endParaRPr/>
          </a:p>
        </p:txBody>
      </p:sp>
      <p:sp>
        <p:nvSpPr>
          <p:cNvPr id="33" name="TextBox 33"/>
          <p:cNvSpPr txBox="1"/>
          <p:nvPr/>
        </p:nvSpPr>
        <p:spPr>
          <a:xfrm>
            <a:off x="2362200" y="441317"/>
            <a:ext cx="7092683" cy="615553"/>
          </a:xfrm>
          <a:prstGeom prst="rect">
            <a:avLst/>
          </a:prstGeom>
        </p:spPr>
        <p:txBody>
          <a:bodyPr lIns="0" tIns="0" rIns="0" bIns="0" rtlCol="0" anchor="t">
            <a:spAutoFit/>
          </a:bodyPr>
          <a:lstStyle/>
          <a:p>
            <a:pPr algn="l">
              <a:spcBef>
                <a:spcPct val="0"/>
              </a:spcBef>
            </a:pPr>
            <a:r>
              <a:rPr lang="en-US" sz="4000" dirty="0">
                <a:solidFill>
                  <a:srgbClr val="8F6234"/>
                </a:solidFill>
                <a:latin typeface="League Gothic"/>
              </a:rPr>
              <a:t>Taking  R&amp;D  Department in to Consideration</a:t>
            </a:r>
          </a:p>
        </p:txBody>
      </p:sp>
      <p:sp>
        <p:nvSpPr>
          <p:cNvPr id="36" name="TextBox 36"/>
          <p:cNvSpPr txBox="1"/>
          <p:nvPr/>
        </p:nvSpPr>
        <p:spPr>
          <a:xfrm>
            <a:off x="9620649" y="3250687"/>
            <a:ext cx="2130195" cy="334322"/>
          </a:xfrm>
          <a:prstGeom prst="rect">
            <a:avLst/>
          </a:prstGeom>
        </p:spPr>
        <p:txBody>
          <a:bodyPr lIns="0" tIns="0" rIns="0" bIns="0" rtlCol="0" anchor="t">
            <a:spAutoFit/>
          </a:bodyPr>
          <a:lstStyle/>
          <a:p>
            <a:pPr algn="ctr">
              <a:lnSpc>
                <a:spcPts val="2801"/>
              </a:lnSpc>
              <a:spcBef>
                <a:spcPct val="0"/>
              </a:spcBef>
            </a:pPr>
            <a:r>
              <a:rPr lang="en-US" sz="2001" dirty="0">
                <a:solidFill>
                  <a:srgbClr val="FFF7EF"/>
                </a:solidFill>
                <a:latin typeface="ITC Franklin Gothic LT Semi-Bold"/>
              </a:rPr>
              <a:t>TRENGTHS</a:t>
            </a:r>
          </a:p>
        </p:txBody>
      </p:sp>
      <p:grpSp>
        <p:nvGrpSpPr>
          <p:cNvPr id="54" name="Group 54"/>
          <p:cNvGrpSpPr/>
          <p:nvPr/>
        </p:nvGrpSpPr>
        <p:grpSpPr>
          <a:xfrm>
            <a:off x="12877800" y="1424392"/>
            <a:ext cx="4952976" cy="8421291"/>
            <a:chOff x="0" y="0"/>
            <a:chExt cx="1113831" cy="595238"/>
          </a:xfrm>
        </p:grpSpPr>
        <p:sp>
          <p:nvSpPr>
            <p:cNvPr id="55" name="Freeform 55"/>
            <p:cNvSpPr/>
            <p:nvPr/>
          </p:nvSpPr>
          <p:spPr>
            <a:xfrm>
              <a:off x="0" y="0"/>
              <a:ext cx="1113831" cy="595238"/>
            </a:xfrm>
            <a:custGeom>
              <a:avLst/>
              <a:gdLst/>
              <a:ahLst/>
              <a:cxnLst/>
              <a:rect l="l" t="t" r="r" b="b"/>
              <a:pathLst>
                <a:path w="1113831" h="595238">
                  <a:moveTo>
                    <a:pt x="36613" y="0"/>
                  </a:moveTo>
                  <a:lnTo>
                    <a:pt x="1077218" y="0"/>
                  </a:lnTo>
                  <a:cubicBezTo>
                    <a:pt x="1097439" y="0"/>
                    <a:pt x="1113831" y="16392"/>
                    <a:pt x="1113831" y="36613"/>
                  </a:cubicBezTo>
                  <a:lnTo>
                    <a:pt x="1113831" y="558625"/>
                  </a:lnTo>
                  <a:cubicBezTo>
                    <a:pt x="1113831" y="578846"/>
                    <a:pt x="1097439" y="595238"/>
                    <a:pt x="1077218" y="595238"/>
                  </a:cubicBezTo>
                  <a:lnTo>
                    <a:pt x="36613" y="595238"/>
                  </a:lnTo>
                  <a:cubicBezTo>
                    <a:pt x="16392" y="595238"/>
                    <a:pt x="0" y="578846"/>
                    <a:pt x="0" y="558625"/>
                  </a:cubicBezTo>
                  <a:lnTo>
                    <a:pt x="0" y="36613"/>
                  </a:lnTo>
                  <a:cubicBezTo>
                    <a:pt x="0" y="16392"/>
                    <a:pt x="16392" y="0"/>
                    <a:pt x="36613" y="0"/>
                  </a:cubicBezTo>
                  <a:close/>
                </a:path>
              </a:pathLst>
            </a:custGeom>
            <a:solidFill>
              <a:srgbClr val="FFEFD4"/>
            </a:solidFill>
            <a:ln cap="sq">
              <a:noFill/>
              <a:prstDash val="solid"/>
              <a:miter/>
            </a:ln>
          </p:spPr>
        </p:sp>
        <p:sp>
          <p:nvSpPr>
            <p:cNvPr id="56" name="TextBox 56"/>
            <p:cNvSpPr txBox="1"/>
            <p:nvPr/>
          </p:nvSpPr>
          <p:spPr>
            <a:xfrm>
              <a:off x="0" y="-47625"/>
              <a:ext cx="1113831" cy="642863"/>
            </a:xfrm>
            <a:prstGeom prst="rect">
              <a:avLst/>
            </a:prstGeom>
          </p:spPr>
          <p:txBody>
            <a:bodyPr lIns="50800" tIns="50800" rIns="50800" bIns="50800" rtlCol="0" anchor="ctr"/>
            <a:lstStyle/>
            <a:p>
              <a:pPr algn="ctr">
                <a:lnSpc>
                  <a:spcPts val="2659"/>
                </a:lnSpc>
              </a:pPr>
              <a:endParaRPr/>
            </a:p>
          </p:txBody>
        </p:sp>
      </p:grpSp>
      <p:sp>
        <p:nvSpPr>
          <p:cNvPr id="61" name="TextBox 61"/>
          <p:cNvSpPr txBox="1"/>
          <p:nvPr/>
        </p:nvSpPr>
        <p:spPr>
          <a:xfrm>
            <a:off x="13454708" y="1923307"/>
            <a:ext cx="3799159" cy="8002191"/>
          </a:xfrm>
          <a:prstGeom prst="rect">
            <a:avLst/>
          </a:prstGeom>
        </p:spPr>
        <p:txBody>
          <a:bodyPr lIns="0" tIns="0" rIns="0" bIns="0" rtlCol="0" anchor="t">
            <a:spAutoFit/>
          </a:bodyPr>
          <a:lstStyle/>
          <a:p>
            <a:pPr marL="285750" indent="-285750" algn="l">
              <a:buFont typeface="Arial" panose="020B0604020202020204" pitchFamily="34" charset="0"/>
              <a:buChar char="•"/>
            </a:pPr>
            <a:r>
              <a:rPr lang="en-US" sz="2000" b="1" dirty="0"/>
              <a:t>In R&amp;D department, Life Science is the biggest chunk of that.</a:t>
            </a:r>
          </a:p>
          <a:p>
            <a:pPr marL="285750" indent="-285750" algn="l">
              <a:buFont typeface="Arial" panose="020B0604020202020204" pitchFamily="34" charset="0"/>
              <a:buChar char="•"/>
            </a:pPr>
            <a:endParaRPr lang="en-US" sz="2000" b="1" dirty="0"/>
          </a:p>
          <a:p>
            <a:pPr marL="285750" indent="-285750" algn="l">
              <a:buFont typeface="Arial" panose="020B0604020202020204" pitchFamily="34" charset="0"/>
              <a:buChar char="•"/>
            </a:pPr>
            <a:r>
              <a:rPr lang="en-US" sz="2000" b="1" dirty="0"/>
              <a:t>Major portion are of the employee in age group between 25-34 (majority are male employees)</a:t>
            </a:r>
            <a:r>
              <a:rPr lang="en-IN" sz="2000" b="1" dirty="0"/>
              <a:t>.</a:t>
            </a:r>
          </a:p>
          <a:p>
            <a:pPr marL="285750" indent="-285750" algn="l">
              <a:buFont typeface="Arial" panose="020B0604020202020204" pitchFamily="34" charset="0"/>
              <a:buChar char="•"/>
            </a:pPr>
            <a:endParaRPr lang="en-IN" sz="2000" b="1" dirty="0"/>
          </a:p>
          <a:p>
            <a:pPr marL="285750" indent="-285750" algn="l">
              <a:buFont typeface="Arial" panose="020B0604020202020204" pitchFamily="34" charset="0"/>
              <a:buChar char="•"/>
            </a:pPr>
            <a:r>
              <a:rPr lang="en-IN" sz="2000" b="1" dirty="0"/>
              <a:t>The reason for this as seen around 159 (~36%) of employees are not satisfied with their job (taking job satisfaction 1 and 2 into consideration).</a:t>
            </a:r>
          </a:p>
          <a:p>
            <a:pPr marL="285750" indent="-285750" algn="l">
              <a:buFont typeface="Arial" panose="020B0604020202020204" pitchFamily="34" charset="0"/>
              <a:buChar char="•"/>
            </a:pPr>
            <a:endParaRPr lang="en-IN" sz="2000" b="1" dirty="0"/>
          </a:p>
          <a:p>
            <a:pPr marL="285750" indent="-285750" algn="l">
              <a:buFont typeface="Arial" panose="020B0604020202020204" pitchFamily="34" charset="0"/>
              <a:buChar char="•"/>
            </a:pPr>
            <a:r>
              <a:rPr lang="en-IN" sz="2000" b="1" dirty="0"/>
              <a:t>If we take gender into consideration than there are nearly equal proportion of male and female are there who are not satisfies by their jobs. </a:t>
            </a:r>
          </a:p>
          <a:p>
            <a:pPr marL="285750" indent="-285750" algn="l">
              <a:buFont typeface="Arial" panose="020B0604020202020204" pitchFamily="34" charset="0"/>
              <a:buChar char="•"/>
            </a:pPr>
            <a:endParaRPr lang="en-IN" sz="2000" b="1" dirty="0"/>
          </a:p>
          <a:p>
            <a:pPr marL="285750" indent="-285750" algn="l">
              <a:buFont typeface="Arial" panose="020B0604020202020204" pitchFamily="34" charset="0"/>
              <a:buChar char="•"/>
            </a:pPr>
            <a:r>
              <a:rPr lang="en-IN" sz="2000" b="1" dirty="0"/>
              <a:t>Also if we consider in all age group then the number of male attrition(35) are more than female attrition(24).</a:t>
            </a:r>
          </a:p>
          <a:p>
            <a:pPr marL="285750" indent="-285750" algn="l">
              <a:buFont typeface="Arial" panose="020B0604020202020204" pitchFamily="34" charset="0"/>
              <a:buChar char="•"/>
            </a:pPr>
            <a:endParaRPr lang="en-IN" sz="2000" b="1" dirty="0"/>
          </a:p>
          <a:p>
            <a:pPr marL="285750" indent="-285750" algn="l">
              <a:buFont typeface="Arial" panose="020B0604020202020204" pitchFamily="34" charset="0"/>
              <a:buChar char="•"/>
            </a:pPr>
            <a:endParaRPr lang="en-US" sz="2000" b="1" dirty="0"/>
          </a:p>
        </p:txBody>
      </p:sp>
      <p:sp>
        <p:nvSpPr>
          <p:cNvPr id="63" name="Freeform 63"/>
          <p:cNvSpPr/>
          <p:nvPr/>
        </p:nvSpPr>
        <p:spPr>
          <a:xfrm flipH="1">
            <a:off x="990600" y="226419"/>
            <a:ext cx="777604" cy="830451"/>
          </a:xfrm>
          <a:custGeom>
            <a:avLst/>
            <a:gdLst/>
            <a:ahLst/>
            <a:cxnLst/>
            <a:rect l="l" t="t" r="r" b="b"/>
            <a:pathLst>
              <a:path w="777604" h="830451">
                <a:moveTo>
                  <a:pt x="777604" y="0"/>
                </a:moveTo>
                <a:lnTo>
                  <a:pt x="0" y="0"/>
                </a:lnTo>
                <a:lnTo>
                  <a:pt x="0" y="830451"/>
                </a:lnTo>
                <a:lnTo>
                  <a:pt x="777604" y="830451"/>
                </a:lnTo>
                <a:lnTo>
                  <a:pt x="777604"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4" name="Freeform 64"/>
          <p:cNvSpPr/>
          <p:nvPr/>
        </p:nvSpPr>
        <p:spPr>
          <a:xfrm>
            <a:off x="6289594" y="6667744"/>
            <a:ext cx="1038105" cy="1108655"/>
          </a:xfrm>
          <a:custGeom>
            <a:avLst/>
            <a:gdLst/>
            <a:ahLst/>
            <a:cxnLst/>
            <a:rect l="l" t="t" r="r" b="b"/>
            <a:pathLst>
              <a:path w="1038105" h="1108655">
                <a:moveTo>
                  <a:pt x="0" y="0"/>
                </a:moveTo>
                <a:lnTo>
                  <a:pt x="1038105" y="0"/>
                </a:lnTo>
                <a:lnTo>
                  <a:pt x="1038105" y="1108655"/>
                </a:lnTo>
                <a:lnTo>
                  <a:pt x="0" y="110865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pic>
        <p:nvPicPr>
          <p:cNvPr id="3" name="Picture 2">
            <a:extLst>
              <a:ext uri="{FF2B5EF4-FFF2-40B4-BE49-F238E27FC236}">
                <a16:creationId xmlns:a16="http://schemas.microsoft.com/office/drawing/2014/main" id="{83BF15EA-E91F-CB3F-D837-754796942D48}"/>
              </a:ext>
            </a:extLst>
          </p:cNvPr>
          <p:cNvPicPr>
            <a:picLocks noChangeAspect="1"/>
          </p:cNvPicPr>
          <p:nvPr/>
        </p:nvPicPr>
        <p:blipFill>
          <a:blip r:embed="rId6"/>
          <a:stretch>
            <a:fillRect/>
          </a:stretch>
        </p:blipFill>
        <p:spPr>
          <a:xfrm>
            <a:off x="252463" y="1409700"/>
            <a:ext cx="12215090" cy="8435983"/>
          </a:xfrm>
          <a:prstGeom prst="rect">
            <a:avLst/>
          </a:prstGeom>
        </p:spPr>
      </p:pic>
    </p:spTree>
    <p:extLst>
      <p:ext uri="{BB962C8B-B14F-4D97-AF65-F5344CB8AC3E}">
        <p14:creationId xmlns:p14="http://schemas.microsoft.com/office/powerpoint/2010/main" val="39967524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7EF"/>
        </a:solidFill>
        <a:effectLst/>
      </p:bgPr>
    </p:bg>
    <p:spTree>
      <p:nvGrpSpPr>
        <p:cNvPr id="1" name=""/>
        <p:cNvGrpSpPr/>
        <p:nvPr/>
      </p:nvGrpSpPr>
      <p:grpSpPr>
        <a:xfrm>
          <a:off x="0" y="0"/>
          <a:ext cx="0" cy="0"/>
          <a:chOff x="0" y="0"/>
          <a:chExt cx="0" cy="0"/>
        </a:xfrm>
      </p:grpSpPr>
      <p:sp>
        <p:nvSpPr>
          <p:cNvPr id="20" name="TextBox 20"/>
          <p:cNvSpPr txBox="1"/>
          <p:nvPr/>
        </p:nvSpPr>
        <p:spPr>
          <a:xfrm>
            <a:off x="1564727" y="5924403"/>
            <a:ext cx="1271984" cy="1363714"/>
          </a:xfrm>
          <a:prstGeom prst="rect">
            <a:avLst/>
          </a:prstGeom>
        </p:spPr>
        <p:txBody>
          <a:bodyPr lIns="50800" tIns="50800" rIns="50800" bIns="50800" rtlCol="0" anchor="ctr"/>
          <a:lstStyle/>
          <a:p>
            <a:pPr algn="ctr">
              <a:lnSpc>
                <a:spcPts val="2659"/>
              </a:lnSpc>
            </a:pPr>
            <a:endParaRPr/>
          </a:p>
        </p:txBody>
      </p:sp>
      <p:sp>
        <p:nvSpPr>
          <p:cNvPr id="23" name="TextBox 23"/>
          <p:cNvSpPr txBox="1"/>
          <p:nvPr/>
        </p:nvSpPr>
        <p:spPr>
          <a:xfrm>
            <a:off x="3939049" y="6771470"/>
            <a:ext cx="1271984" cy="1363714"/>
          </a:xfrm>
          <a:prstGeom prst="rect">
            <a:avLst/>
          </a:prstGeom>
        </p:spPr>
        <p:txBody>
          <a:bodyPr lIns="50800" tIns="50800" rIns="50800" bIns="50800" rtlCol="0" anchor="ctr"/>
          <a:lstStyle/>
          <a:p>
            <a:pPr algn="ctr">
              <a:lnSpc>
                <a:spcPts val="2659"/>
              </a:lnSpc>
            </a:pPr>
            <a:endParaRPr/>
          </a:p>
        </p:txBody>
      </p:sp>
      <p:sp>
        <p:nvSpPr>
          <p:cNvPr id="33" name="TextBox 33"/>
          <p:cNvSpPr txBox="1"/>
          <p:nvPr/>
        </p:nvSpPr>
        <p:spPr>
          <a:xfrm>
            <a:off x="2362200" y="441317"/>
            <a:ext cx="7092683" cy="615553"/>
          </a:xfrm>
          <a:prstGeom prst="rect">
            <a:avLst/>
          </a:prstGeom>
        </p:spPr>
        <p:txBody>
          <a:bodyPr lIns="0" tIns="0" rIns="0" bIns="0" rtlCol="0" anchor="t">
            <a:spAutoFit/>
          </a:bodyPr>
          <a:lstStyle/>
          <a:p>
            <a:pPr algn="l">
              <a:spcBef>
                <a:spcPct val="0"/>
              </a:spcBef>
            </a:pPr>
            <a:r>
              <a:rPr lang="en-US" sz="4000" dirty="0">
                <a:solidFill>
                  <a:srgbClr val="8F6234"/>
                </a:solidFill>
                <a:latin typeface="League Gothic"/>
              </a:rPr>
              <a:t>Taking  Sales  Department in to Consideration</a:t>
            </a:r>
          </a:p>
        </p:txBody>
      </p:sp>
      <p:sp>
        <p:nvSpPr>
          <p:cNvPr id="36" name="TextBox 36"/>
          <p:cNvSpPr txBox="1"/>
          <p:nvPr/>
        </p:nvSpPr>
        <p:spPr>
          <a:xfrm>
            <a:off x="9620649" y="3250687"/>
            <a:ext cx="2130195" cy="334322"/>
          </a:xfrm>
          <a:prstGeom prst="rect">
            <a:avLst/>
          </a:prstGeom>
        </p:spPr>
        <p:txBody>
          <a:bodyPr lIns="0" tIns="0" rIns="0" bIns="0" rtlCol="0" anchor="t">
            <a:spAutoFit/>
          </a:bodyPr>
          <a:lstStyle/>
          <a:p>
            <a:pPr algn="ctr">
              <a:lnSpc>
                <a:spcPts val="2801"/>
              </a:lnSpc>
              <a:spcBef>
                <a:spcPct val="0"/>
              </a:spcBef>
            </a:pPr>
            <a:r>
              <a:rPr lang="en-US" sz="2001" dirty="0">
                <a:solidFill>
                  <a:srgbClr val="FFF7EF"/>
                </a:solidFill>
                <a:latin typeface="ITC Franklin Gothic LT Semi-Bold"/>
              </a:rPr>
              <a:t>TRENGTHS</a:t>
            </a:r>
          </a:p>
        </p:txBody>
      </p:sp>
      <p:grpSp>
        <p:nvGrpSpPr>
          <p:cNvPr id="54" name="Group 54"/>
          <p:cNvGrpSpPr/>
          <p:nvPr/>
        </p:nvGrpSpPr>
        <p:grpSpPr>
          <a:xfrm>
            <a:off x="12877800" y="1424392"/>
            <a:ext cx="4952976" cy="8421291"/>
            <a:chOff x="0" y="0"/>
            <a:chExt cx="1113831" cy="595238"/>
          </a:xfrm>
        </p:grpSpPr>
        <p:sp>
          <p:nvSpPr>
            <p:cNvPr id="55" name="Freeform 55"/>
            <p:cNvSpPr/>
            <p:nvPr/>
          </p:nvSpPr>
          <p:spPr>
            <a:xfrm>
              <a:off x="0" y="0"/>
              <a:ext cx="1113831" cy="595238"/>
            </a:xfrm>
            <a:custGeom>
              <a:avLst/>
              <a:gdLst/>
              <a:ahLst/>
              <a:cxnLst/>
              <a:rect l="l" t="t" r="r" b="b"/>
              <a:pathLst>
                <a:path w="1113831" h="595238">
                  <a:moveTo>
                    <a:pt x="36613" y="0"/>
                  </a:moveTo>
                  <a:lnTo>
                    <a:pt x="1077218" y="0"/>
                  </a:lnTo>
                  <a:cubicBezTo>
                    <a:pt x="1097439" y="0"/>
                    <a:pt x="1113831" y="16392"/>
                    <a:pt x="1113831" y="36613"/>
                  </a:cubicBezTo>
                  <a:lnTo>
                    <a:pt x="1113831" y="558625"/>
                  </a:lnTo>
                  <a:cubicBezTo>
                    <a:pt x="1113831" y="578846"/>
                    <a:pt x="1097439" y="595238"/>
                    <a:pt x="1077218" y="595238"/>
                  </a:cubicBezTo>
                  <a:lnTo>
                    <a:pt x="36613" y="595238"/>
                  </a:lnTo>
                  <a:cubicBezTo>
                    <a:pt x="16392" y="595238"/>
                    <a:pt x="0" y="578846"/>
                    <a:pt x="0" y="558625"/>
                  </a:cubicBezTo>
                  <a:lnTo>
                    <a:pt x="0" y="36613"/>
                  </a:lnTo>
                  <a:cubicBezTo>
                    <a:pt x="0" y="16392"/>
                    <a:pt x="16392" y="0"/>
                    <a:pt x="36613" y="0"/>
                  </a:cubicBezTo>
                  <a:close/>
                </a:path>
              </a:pathLst>
            </a:custGeom>
            <a:solidFill>
              <a:srgbClr val="FFEFD4"/>
            </a:solidFill>
            <a:ln cap="sq">
              <a:noFill/>
              <a:prstDash val="solid"/>
              <a:miter/>
            </a:ln>
          </p:spPr>
        </p:sp>
        <p:sp>
          <p:nvSpPr>
            <p:cNvPr id="56" name="TextBox 56"/>
            <p:cNvSpPr txBox="1"/>
            <p:nvPr/>
          </p:nvSpPr>
          <p:spPr>
            <a:xfrm>
              <a:off x="0" y="-47625"/>
              <a:ext cx="1113831" cy="642863"/>
            </a:xfrm>
            <a:prstGeom prst="rect">
              <a:avLst/>
            </a:prstGeom>
          </p:spPr>
          <p:txBody>
            <a:bodyPr lIns="50800" tIns="50800" rIns="50800" bIns="50800" rtlCol="0" anchor="ctr"/>
            <a:lstStyle/>
            <a:p>
              <a:pPr algn="ctr">
                <a:lnSpc>
                  <a:spcPts val="2659"/>
                </a:lnSpc>
              </a:pPr>
              <a:endParaRPr/>
            </a:p>
          </p:txBody>
        </p:sp>
      </p:grpSp>
      <p:sp>
        <p:nvSpPr>
          <p:cNvPr id="61" name="TextBox 61"/>
          <p:cNvSpPr txBox="1"/>
          <p:nvPr/>
        </p:nvSpPr>
        <p:spPr>
          <a:xfrm>
            <a:off x="13454708" y="1923307"/>
            <a:ext cx="3799159" cy="8002191"/>
          </a:xfrm>
          <a:prstGeom prst="rect">
            <a:avLst/>
          </a:prstGeom>
        </p:spPr>
        <p:txBody>
          <a:bodyPr lIns="0" tIns="0" rIns="0" bIns="0" rtlCol="0" anchor="t">
            <a:spAutoFit/>
          </a:bodyPr>
          <a:lstStyle/>
          <a:p>
            <a:pPr marL="285750" indent="-285750" algn="l">
              <a:buFont typeface="Arial" panose="020B0604020202020204" pitchFamily="34" charset="0"/>
              <a:buChar char="•"/>
            </a:pPr>
            <a:r>
              <a:rPr lang="en-US" sz="2000" b="1" dirty="0"/>
              <a:t>In Sales department, Marketing and Life Science are the biggest chunk of that.</a:t>
            </a:r>
          </a:p>
          <a:p>
            <a:pPr marL="285750" indent="-285750" algn="l">
              <a:buFont typeface="Arial" panose="020B0604020202020204" pitchFamily="34" charset="0"/>
              <a:buChar char="•"/>
            </a:pPr>
            <a:endParaRPr lang="en-US" sz="2000" b="1" dirty="0"/>
          </a:p>
          <a:p>
            <a:pPr marL="285750" indent="-285750" algn="l">
              <a:buFont typeface="Arial" panose="020B0604020202020204" pitchFamily="34" charset="0"/>
              <a:buChar char="•"/>
            </a:pPr>
            <a:r>
              <a:rPr lang="en-US" sz="2000" b="1" dirty="0"/>
              <a:t>Major portion are of the employee in age group between 25-34.</a:t>
            </a:r>
          </a:p>
          <a:p>
            <a:pPr marL="285750" indent="-285750" algn="l">
              <a:buFont typeface="Arial" panose="020B0604020202020204" pitchFamily="34" charset="0"/>
              <a:buChar char="•"/>
            </a:pPr>
            <a:endParaRPr lang="en-IN" sz="2000" b="1" dirty="0"/>
          </a:p>
          <a:p>
            <a:pPr marL="285750" indent="-285750" algn="l">
              <a:buFont typeface="Arial" panose="020B0604020202020204" pitchFamily="34" charset="0"/>
              <a:buChar char="•"/>
            </a:pPr>
            <a:r>
              <a:rPr lang="en-IN" sz="2000" b="1" dirty="0"/>
              <a:t>The reason for this as seen around 123(~40%) of employees are not satisfied with their job (taking job satisfaction 1 and 2 into consideration).</a:t>
            </a:r>
          </a:p>
          <a:p>
            <a:pPr marL="285750" indent="-285750" algn="l">
              <a:buFont typeface="Arial" panose="020B0604020202020204" pitchFamily="34" charset="0"/>
              <a:buChar char="•"/>
            </a:pPr>
            <a:endParaRPr lang="en-IN" sz="2000" b="1" dirty="0"/>
          </a:p>
          <a:p>
            <a:pPr marL="285750" indent="-285750" algn="l">
              <a:buFont typeface="Arial" panose="020B0604020202020204" pitchFamily="34" charset="0"/>
              <a:buChar char="•"/>
            </a:pPr>
            <a:r>
              <a:rPr lang="en-IN" sz="2000" b="1" dirty="0"/>
              <a:t>If we take gender into consideration than there are equal proportion of male and female are there who are not satisfies by their jobs. </a:t>
            </a:r>
          </a:p>
          <a:p>
            <a:pPr marL="285750" indent="-285750" algn="l">
              <a:buFont typeface="Arial" panose="020B0604020202020204" pitchFamily="34" charset="0"/>
              <a:buChar char="•"/>
            </a:pPr>
            <a:endParaRPr lang="en-IN" sz="2000" b="1" dirty="0"/>
          </a:p>
          <a:p>
            <a:pPr marL="285750" indent="-285750" algn="l">
              <a:buFont typeface="Arial" panose="020B0604020202020204" pitchFamily="34" charset="0"/>
              <a:buChar char="•"/>
            </a:pPr>
            <a:r>
              <a:rPr lang="en-IN" sz="2000" b="1" dirty="0"/>
              <a:t>Also if we consider in all age group then the number of male attrition(36) are more than female attrition(28).</a:t>
            </a:r>
          </a:p>
          <a:p>
            <a:pPr marL="285750" indent="-285750" algn="l">
              <a:buFont typeface="Arial" panose="020B0604020202020204" pitchFamily="34" charset="0"/>
              <a:buChar char="•"/>
            </a:pPr>
            <a:endParaRPr lang="en-IN" sz="2000" b="1" dirty="0"/>
          </a:p>
          <a:p>
            <a:pPr marL="285750" indent="-285750" algn="l">
              <a:buFont typeface="Arial" panose="020B0604020202020204" pitchFamily="34" charset="0"/>
              <a:buChar char="•"/>
            </a:pPr>
            <a:endParaRPr lang="en-US" sz="2000" b="1" dirty="0"/>
          </a:p>
        </p:txBody>
      </p:sp>
      <p:sp>
        <p:nvSpPr>
          <p:cNvPr id="63" name="Freeform 63"/>
          <p:cNvSpPr/>
          <p:nvPr/>
        </p:nvSpPr>
        <p:spPr>
          <a:xfrm flipH="1">
            <a:off x="990600" y="226419"/>
            <a:ext cx="777604" cy="830451"/>
          </a:xfrm>
          <a:custGeom>
            <a:avLst/>
            <a:gdLst/>
            <a:ahLst/>
            <a:cxnLst/>
            <a:rect l="l" t="t" r="r" b="b"/>
            <a:pathLst>
              <a:path w="777604" h="830451">
                <a:moveTo>
                  <a:pt x="777604" y="0"/>
                </a:moveTo>
                <a:lnTo>
                  <a:pt x="0" y="0"/>
                </a:lnTo>
                <a:lnTo>
                  <a:pt x="0" y="830451"/>
                </a:lnTo>
                <a:lnTo>
                  <a:pt x="777604" y="830451"/>
                </a:lnTo>
                <a:lnTo>
                  <a:pt x="777604"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4" name="Freeform 64"/>
          <p:cNvSpPr/>
          <p:nvPr/>
        </p:nvSpPr>
        <p:spPr>
          <a:xfrm>
            <a:off x="6289594" y="6667744"/>
            <a:ext cx="1038105" cy="1108655"/>
          </a:xfrm>
          <a:custGeom>
            <a:avLst/>
            <a:gdLst/>
            <a:ahLst/>
            <a:cxnLst/>
            <a:rect l="l" t="t" r="r" b="b"/>
            <a:pathLst>
              <a:path w="1038105" h="1108655">
                <a:moveTo>
                  <a:pt x="0" y="0"/>
                </a:moveTo>
                <a:lnTo>
                  <a:pt x="1038105" y="0"/>
                </a:lnTo>
                <a:lnTo>
                  <a:pt x="1038105" y="1108655"/>
                </a:lnTo>
                <a:lnTo>
                  <a:pt x="0" y="110865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pic>
        <p:nvPicPr>
          <p:cNvPr id="6" name="Picture 5">
            <a:extLst>
              <a:ext uri="{FF2B5EF4-FFF2-40B4-BE49-F238E27FC236}">
                <a16:creationId xmlns:a16="http://schemas.microsoft.com/office/drawing/2014/main" id="{A904C18B-92A1-A922-066B-BD03CACE9BE9}"/>
              </a:ext>
            </a:extLst>
          </p:cNvPr>
          <p:cNvPicPr>
            <a:picLocks noChangeAspect="1"/>
          </p:cNvPicPr>
          <p:nvPr/>
        </p:nvPicPr>
        <p:blipFill>
          <a:blip r:embed="rId6"/>
          <a:stretch>
            <a:fillRect/>
          </a:stretch>
        </p:blipFill>
        <p:spPr>
          <a:xfrm>
            <a:off x="304800" y="1333500"/>
            <a:ext cx="12268202" cy="8512183"/>
          </a:xfrm>
          <a:prstGeom prst="rect">
            <a:avLst/>
          </a:prstGeom>
        </p:spPr>
      </p:pic>
    </p:spTree>
    <p:extLst>
      <p:ext uri="{BB962C8B-B14F-4D97-AF65-F5344CB8AC3E}">
        <p14:creationId xmlns:p14="http://schemas.microsoft.com/office/powerpoint/2010/main" val="22371137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7EF"/>
        </a:solidFill>
        <a:effectLst/>
      </p:bgPr>
    </p:bg>
    <p:spTree>
      <p:nvGrpSpPr>
        <p:cNvPr id="1" name=""/>
        <p:cNvGrpSpPr/>
        <p:nvPr/>
      </p:nvGrpSpPr>
      <p:grpSpPr>
        <a:xfrm>
          <a:off x="0" y="0"/>
          <a:ext cx="0" cy="0"/>
          <a:chOff x="0" y="0"/>
          <a:chExt cx="0" cy="0"/>
        </a:xfrm>
      </p:grpSpPr>
      <p:sp>
        <p:nvSpPr>
          <p:cNvPr id="20" name="TextBox 20"/>
          <p:cNvSpPr txBox="1"/>
          <p:nvPr/>
        </p:nvSpPr>
        <p:spPr>
          <a:xfrm>
            <a:off x="1564727" y="5924403"/>
            <a:ext cx="1271984" cy="1363714"/>
          </a:xfrm>
          <a:prstGeom prst="rect">
            <a:avLst/>
          </a:prstGeom>
        </p:spPr>
        <p:txBody>
          <a:bodyPr lIns="50800" tIns="50800" rIns="50800" bIns="50800" rtlCol="0" anchor="ctr"/>
          <a:lstStyle/>
          <a:p>
            <a:pPr algn="ctr">
              <a:lnSpc>
                <a:spcPts val="2659"/>
              </a:lnSpc>
            </a:pPr>
            <a:endParaRPr/>
          </a:p>
        </p:txBody>
      </p:sp>
      <p:sp>
        <p:nvSpPr>
          <p:cNvPr id="23" name="TextBox 23"/>
          <p:cNvSpPr txBox="1"/>
          <p:nvPr/>
        </p:nvSpPr>
        <p:spPr>
          <a:xfrm>
            <a:off x="3939049" y="6771470"/>
            <a:ext cx="1271984" cy="1363714"/>
          </a:xfrm>
          <a:prstGeom prst="rect">
            <a:avLst/>
          </a:prstGeom>
        </p:spPr>
        <p:txBody>
          <a:bodyPr lIns="50800" tIns="50800" rIns="50800" bIns="50800" rtlCol="0" anchor="ctr"/>
          <a:lstStyle/>
          <a:p>
            <a:pPr algn="ctr">
              <a:lnSpc>
                <a:spcPts val="2659"/>
              </a:lnSpc>
            </a:pPr>
            <a:endParaRPr/>
          </a:p>
        </p:txBody>
      </p:sp>
      <p:sp>
        <p:nvSpPr>
          <p:cNvPr id="33" name="TextBox 33"/>
          <p:cNvSpPr txBox="1"/>
          <p:nvPr/>
        </p:nvSpPr>
        <p:spPr>
          <a:xfrm>
            <a:off x="2362200" y="441317"/>
            <a:ext cx="7092683" cy="615553"/>
          </a:xfrm>
          <a:prstGeom prst="rect">
            <a:avLst/>
          </a:prstGeom>
        </p:spPr>
        <p:txBody>
          <a:bodyPr lIns="0" tIns="0" rIns="0" bIns="0" rtlCol="0" anchor="t">
            <a:spAutoFit/>
          </a:bodyPr>
          <a:lstStyle/>
          <a:p>
            <a:pPr algn="l">
              <a:spcBef>
                <a:spcPct val="0"/>
              </a:spcBef>
            </a:pPr>
            <a:r>
              <a:rPr lang="en-US" sz="4000" dirty="0">
                <a:solidFill>
                  <a:srgbClr val="8F6234"/>
                </a:solidFill>
                <a:latin typeface="League Gothic"/>
              </a:rPr>
              <a:t>Taking  other parameters in to Consideration</a:t>
            </a:r>
          </a:p>
        </p:txBody>
      </p:sp>
      <p:sp>
        <p:nvSpPr>
          <p:cNvPr id="36" name="TextBox 36"/>
          <p:cNvSpPr txBox="1"/>
          <p:nvPr/>
        </p:nvSpPr>
        <p:spPr>
          <a:xfrm>
            <a:off x="9620649" y="3250687"/>
            <a:ext cx="2130195" cy="334322"/>
          </a:xfrm>
          <a:prstGeom prst="rect">
            <a:avLst/>
          </a:prstGeom>
        </p:spPr>
        <p:txBody>
          <a:bodyPr lIns="0" tIns="0" rIns="0" bIns="0" rtlCol="0" anchor="t">
            <a:spAutoFit/>
          </a:bodyPr>
          <a:lstStyle/>
          <a:p>
            <a:pPr algn="ctr">
              <a:lnSpc>
                <a:spcPts val="2801"/>
              </a:lnSpc>
              <a:spcBef>
                <a:spcPct val="0"/>
              </a:spcBef>
            </a:pPr>
            <a:r>
              <a:rPr lang="en-US" sz="2001" dirty="0">
                <a:solidFill>
                  <a:srgbClr val="FFF7EF"/>
                </a:solidFill>
                <a:latin typeface="ITC Franklin Gothic LT Semi-Bold"/>
              </a:rPr>
              <a:t>TRENGTHS</a:t>
            </a:r>
          </a:p>
        </p:txBody>
      </p:sp>
      <p:grpSp>
        <p:nvGrpSpPr>
          <p:cNvPr id="54" name="Group 54"/>
          <p:cNvGrpSpPr/>
          <p:nvPr/>
        </p:nvGrpSpPr>
        <p:grpSpPr>
          <a:xfrm>
            <a:off x="360222" y="1538287"/>
            <a:ext cx="4952976" cy="8421291"/>
            <a:chOff x="0" y="0"/>
            <a:chExt cx="1113831" cy="595238"/>
          </a:xfrm>
        </p:grpSpPr>
        <p:sp>
          <p:nvSpPr>
            <p:cNvPr id="55" name="Freeform 55"/>
            <p:cNvSpPr/>
            <p:nvPr/>
          </p:nvSpPr>
          <p:spPr>
            <a:xfrm>
              <a:off x="0" y="0"/>
              <a:ext cx="1113831" cy="595238"/>
            </a:xfrm>
            <a:custGeom>
              <a:avLst/>
              <a:gdLst/>
              <a:ahLst/>
              <a:cxnLst/>
              <a:rect l="l" t="t" r="r" b="b"/>
              <a:pathLst>
                <a:path w="1113831" h="595238">
                  <a:moveTo>
                    <a:pt x="36613" y="0"/>
                  </a:moveTo>
                  <a:lnTo>
                    <a:pt x="1077218" y="0"/>
                  </a:lnTo>
                  <a:cubicBezTo>
                    <a:pt x="1097439" y="0"/>
                    <a:pt x="1113831" y="16392"/>
                    <a:pt x="1113831" y="36613"/>
                  </a:cubicBezTo>
                  <a:lnTo>
                    <a:pt x="1113831" y="558625"/>
                  </a:lnTo>
                  <a:cubicBezTo>
                    <a:pt x="1113831" y="578846"/>
                    <a:pt x="1097439" y="595238"/>
                    <a:pt x="1077218" y="595238"/>
                  </a:cubicBezTo>
                  <a:lnTo>
                    <a:pt x="36613" y="595238"/>
                  </a:lnTo>
                  <a:cubicBezTo>
                    <a:pt x="16392" y="595238"/>
                    <a:pt x="0" y="578846"/>
                    <a:pt x="0" y="558625"/>
                  </a:cubicBezTo>
                  <a:lnTo>
                    <a:pt x="0" y="36613"/>
                  </a:lnTo>
                  <a:cubicBezTo>
                    <a:pt x="0" y="16392"/>
                    <a:pt x="16392" y="0"/>
                    <a:pt x="36613" y="0"/>
                  </a:cubicBezTo>
                  <a:close/>
                </a:path>
              </a:pathLst>
            </a:custGeom>
            <a:solidFill>
              <a:srgbClr val="FFEFD4"/>
            </a:solidFill>
            <a:ln cap="sq">
              <a:noFill/>
              <a:prstDash val="solid"/>
              <a:miter/>
            </a:ln>
          </p:spPr>
        </p:sp>
        <p:sp>
          <p:nvSpPr>
            <p:cNvPr id="56" name="TextBox 56"/>
            <p:cNvSpPr txBox="1"/>
            <p:nvPr/>
          </p:nvSpPr>
          <p:spPr>
            <a:xfrm>
              <a:off x="0" y="-47625"/>
              <a:ext cx="1113831" cy="642863"/>
            </a:xfrm>
            <a:prstGeom prst="rect">
              <a:avLst/>
            </a:prstGeom>
          </p:spPr>
          <p:txBody>
            <a:bodyPr lIns="50800" tIns="50800" rIns="50800" bIns="50800" rtlCol="0" anchor="ctr"/>
            <a:lstStyle/>
            <a:p>
              <a:pPr algn="ctr">
                <a:lnSpc>
                  <a:spcPts val="2659"/>
                </a:lnSpc>
              </a:pPr>
              <a:endParaRPr/>
            </a:p>
          </p:txBody>
        </p:sp>
      </p:grpSp>
      <p:sp>
        <p:nvSpPr>
          <p:cNvPr id="61" name="TextBox 61"/>
          <p:cNvSpPr txBox="1"/>
          <p:nvPr/>
        </p:nvSpPr>
        <p:spPr>
          <a:xfrm>
            <a:off x="937130" y="2246232"/>
            <a:ext cx="3799159" cy="7386638"/>
          </a:xfrm>
          <a:prstGeom prst="rect">
            <a:avLst/>
          </a:prstGeom>
        </p:spPr>
        <p:txBody>
          <a:bodyPr lIns="0" tIns="0" rIns="0" bIns="0" rtlCol="0" anchor="t">
            <a:spAutoFit/>
          </a:bodyPr>
          <a:lstStyle/>
          <a:p>
            <a:pPr marL="285750" indent="-285750" algn="l">
              <a:buFont typeface="Arial" panose="020B0604020202020204" pitchFamily="34" charset="0"/>
              <a:buChar char="•"/>
            </a:pPr>
            <a:r>
              <a:rPr lang="en-US" sz="2000" b="1" dirty="0"/>
              <a:t>We have observed that single marital status employees tend to leave the company mostly within 0 to 1 year of joining. The majority of attrition occurs at Job Level 1, with the least at Job Level 5. This trend correlates with job dissatisfaction, particularly among employees rating their job satisfaction as 1 or 2.</a:t>
            </a:r>
          </a:p>
          <a:p>
            <a:pPr marL="285750" indent="-285750" algn="l">
              <a:buFont typeface="Arial" panose="020B0604020202020204" pitchFamily="34" charset="0"/>
              <a:buChar char="•"/>
            </a:pPr>
            <a:endParaRPr lang="en-US" sz="2000" b="1" dirty="0"/>
          </a:p>
          <a:p>
            <a:pPr marL="285750" indent="-285750" algn="l">
              <a:buFont typeface="Arial" panose="020B0604020202020204" pitchFamily="34" charset="0"/>
              <a:buChar char="•"/>
            </a:pPr>
            <a:r>
              <a:rPr lang="en-US" sz="2000" b="1" dirty="0"/>
              <a:t>Regarding Business Travel, employees who rarely travel are more likely to quit, possibly due to receiving better job offers closer to home.</a:t>
            </a:r>
          </a:p>
          <a:p>
            <a:pPr marL="285750" indent="-285750" algn="l">
              <a:buFont typeface="Arial" panose="020B0604020202020204" pitchFamily="34" charset="0"/>
              <a:buChar char="•"/>
            </a:pPr>
            <a:endParaRPr lang="en-US" sz="2000" b="1" dirty="0"/>
          </a:p>
          <a:p>
            <a:pPr marL="285750" indent="-285750" algn="l">
              <a:buFont typeface="Arial" panose="020B0604020202020204" pitchFamily="34" charset="0"/>
              <a:buChar char="•"/>
            </a:pPr>
            <a:r>
              <a:rPr lang="en-US" sz="2000" b="1" dirty="0"/>
              <a:t>Attrition rates are higher for job roles such as Laboratory, Sales Executive, and Research Specialist among single marital status employees.</a:t>
            </a:r>
            <a:endParaRPr lang="en-IN" sz="2000" b="1" dirty="0"/>
          </a:p>
          <a:p>
            <a:pPr marL="285750" indent="-285750" algn="l">
              <a:buFont typeface="Arial" panose="020B0604020202020204" pitchFamily="34" charset="0"/>
              <a:buChar char="•"/>
            </a:pPr>
            <a:endParaRPr lang="en-US" sz="2000" b="1" dirty="0"/>
          </a:p>
        </p:txBody>
      </p:sp>
      <p:sp>
        <p:nvSpPr>
          <p:cNvPr id="63" name="Freeform 63"/>
          <p:cNvSpPr/>
          <p:nvPr/>
        </p:nvSpPr>
        <p:spPr>
          <a:xfrm flipH="1">
            <a:off x="990600" y="226419"/>
            <a:ext cx="777604" cy="830451"/>
          </a:xfrm>
          <a:custGeom>
            <a:avLst/>
            <a:gdLst/>
            <a:ahLst/>
            <a:cxnLst/>
            <a:rect l="l" t="t" r="r" b="b"/>
            <a:pathLst>
              <a:path w="777604" h="830451">
                <a:moveTo>
                  <a:pt x="777604" y="0"/>
                </a:moveTo>
                <a:lnTo>
                  <a:pt x="0" y="0"/>
                </a:lnTo>
                <a:lnTo>
                  <a:pt x="0" y="830451"/>
                </a:lnTo>
                <a:lnTo>
                  <a:pt x="777604" y="830451"/>
                </a:lnTo>
                <a:lnTo>
                  <a:pt x="777604"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4" name="Freeform 64"/>
          <p:cNvSpPr/>
          <p:nvPr/>
        </p:nvSpPr>
        <p:spPr>
          <a:xfrm>
            <a:off x="6289594" y="6667744"/>
            <a:ext cx="1038105" cy="1108655"/>
          </a:xfrm>
          <a:custGeom>
            <a:avLst/>
            <a:gdLst/>
            <a:ahLst/>
            <a:cxnLst/>
            <a:rect l="l" t="t" r="r" b="b"/>
            <a:pathLst>
              <a:path w="1038105" h="1108655">
                <a:moveTo>
                  <a:pt x="0" y="0"/>
                </a:moveTo>
                <a:lnTo>
                  <a:pt x="1038105" y="0"/>
                </a:lnTo>
                <a:lnTo>
                  <a:pt x="1038105" y="1108655"/>
                </a:lnTo>
                <a:lnTo>
                  <a:pt x="0" y="110865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pic>
        <p:nvPicPr>
          <p:cNvPr id="5" name="Picture 4">
            <a:extLst>
              <a:ext uri="{FF2B5EF4-FFF2-40B4-BE49-F238E27FC236}">
                <a16:creationId xmlns:a16="http://schemas.microsoft.com/office/drawing/2014/main" id="{67F8FE11-5380-6AE7-0E74-EE979241D504}"/>
              </a:ext>
            </a:extLst>
          </p:cNvPr>
          <p:cNvPicPr>
            <a:picLocks noChangeAspect="1"/>
          </p:cNvPicPr>
          <p:nvPr/>
        </p:nvPicPr>
        <p:blipFill>
          <a:blip r:embed="rId6"/>
          <a:stretch>
            <a:fillRect/>
          </a:stretch>
        </p:blipFill>
        <p:spPr>
          <a:xfrm>
            <a:off x="5458635" y="1538287"/>
            <a:ext cx="12467197" cy="8421291"/>
          </a:xfrm>
          <a:prstGeom prst="rect">
            <a:avLst/>
          </a:prstGeom>
        </p:spPr>
      </p:pic>
    </p:spTree>
    <p:extLst>
      <p:ext uri="{BB962C8B-B14F-4D97-AF65-F5344CB8AC3E}">
        <p14:creationId xmlns:p14="http://schemas.microsoft.com/office/powerpoint/2010/main" val="74883456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117</TotalTime>
  <Words>755</Words>
  <Application>Microsoft Office PowerPoint</Application>
  <PresentationFormat>Custom</PresentationFormat>
  <Paragraphs>110</Paragraphs>
  <Slides>11</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11</vt:i4>
      </vt:variant>
    </vt:vector>
  </HeadingPairs>
  <TitlesOfParts>
    <vt:vector size="20" baseType="lpstr">
      <vt:lpstr>Amsterdam Four</vt:lpstr>
      <vt:lpstr>Calibri</vt:lpstr>
      <vt:lpstr>Arial</vt:lpstr>
      <vt:lpstr>ITC Franklin Gothic LT Semi-Bold</vt:lpstr>
      <vt:lpstr>ITC Franklin Gothic LT</vt:lpstr>
      <vt:lpstr>Wingdings</vt:lpstr>
      <vt:lpstr>League Gothic</vt:lpstr>
      <vt:lpstr>Courier New</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Tosca and Brown Minimalist Illustrated Job Search Strategy Presentation</dc:title>
  <dc:creator>KATHIJA BEE</dc:creator>
  <cp:lastModifiedBy>Amrin Unisa</cp:lastModifiedBy>
  <cp:revision>3</cp:revision>
  <dcterms:created xsi:type="dcterms:W3CDTF">2006-08-16T00:00:00Z</dcterms:created>
  <dcterms:modified xsi:type="dcterms:W3CDTF">2024-05-29T09:07:23Z</dcterms:modified>
  <dc:identifier>DAGGl7R8NB8</dc:identifier>
</cp:coreProperties>
</file>